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314" r:id="rId4"/>
    <p:sldId id="309" r:id="rId6"/>
    <p:sldId id="290" r:id="rId7"/>
    <p:sldId id="338" r:id="rId8"/>
    <p:sldId id="310" r:id="rId9"/>
    <p:sldId id="298" r:id="rId10"/>
    <p:sldId id="333" r:id="rId11"/>
    <p:sldId id="334" r:id="rId12"/>
    <p:sldId id="289" r:id="rId13"/>
    <p:sldId id="339" r:id="rId14"/>
    <p:sldId id="336" r:id="rId15"/>
    <p:sldId id="337" r:id="rId16"/>
    <p:sldId id="306" r:id="rId17"/>
    <p:sldId id="297" r:id="rId18"/>
    <p:sldId id="291" r:id="rId19"/>
    <p:sldId id="292" r:id="rId20"/>
    <p:sldId id="307" r:id="rId21"/>
    <p:sldId id="308" r:id="rId22"/>
    <p:sldId id="311" r:id="rId23"/>
    <p:sldId id="312" r:id="rId24"/>
    <p:sldId id="335" r:id="rId25"/>
  </p:sldIdLst>
  <p:sldSz cx="9144000" cy="5143500" type="screen16x9"/>
  <p:notesSz cx="9144000" cy="5143500"/>
  <p:embeddedFontLst>
    <p:embeddedFont>
      <p:font typeface="Economica" panose="02000506040000020004"/>
      <p:regular r:id="rId29"/>
    </p:embeddedFont>
    <p:embeddedFont>
      <p:font typeface="Open Sans" panose="020B0606030504020204"/>
      <p:regular r:id="rId30"/>
    </p:embeddedFont>
    <p:embeddedFont>
      <p:font typeface="Muli Regular"/>
      <p:regular r:id="rId31"/>
      <p:italic r:id="rId32"/>
    </p:embeddedFont>
    <p:embeddedFont>
      <p:font typeface="微软雅黑" panose="020B0503020204020204" charset="-122"/>
      <p:regular r:id="rId33"/>
    </p:embeddedFont>
    <p:embeddedFont>
      <p:font typeface="等线" panose="02010600030101010101" charset="-122"/>
      <p:regular r:id="rId34"/>
    </p:embeddedFont>
    <p:embeddedFont>
      <p:font typeface="Muli"/>
      <p:regular r:id="rId35"/>
      <p:bold r:id="rId36"/>
      <p:italic r:id="rId37"/>
    </p:embeddedFont>
    <p:embeddedFont>
      <p:font typeface="Wingdings 2" panose="05020102010507070707" pitchFamily="18" charset="2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906" userDrawn="1">
          <p15:clr>
            <a:srgbClr val="A4A3A4"/>
          </p15:clr>
        </p15:guide>
        <p15:guide id="2" pos="20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93F0"/>
    <a:srgbClr val="72AE46"/>
    <a:srgbClr val="FEC000"/>
    <a:srgbClr val="8B4DD1"/>
    <a:srgbClr val="ADCE89"/>
    <a:srgbClr val="00BFB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9277" autoAdjust="0"/>
  </p:normalViewPr>
  <p:slideViewPr>
    <p:cSldViewPr snapToGrid="0" showGuides="1">
      <p:cViewPr varScale="1">
        <p:scale>
          <a:sx n="120" d="100"/>
          <a:sy n="120" d="100"/>
        </p:scale>
        <p:origin x="444" y="63"/>
      </p:cViewPr>
      <p:guideLst>
        <p:guide orient="horz" pos="2906"/>
        <p:guide pos="2091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网络连接</a:t>
            </a:r>
            <a:endParaRPr lang="en-US" altLang="zh-CN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背外侧纹状体 和 运动皮层  控制自动驾驶行为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/>
            </a:pPr>
            <a:r>
              <a:rPr lang="en-US" altLang="zh-CN" dirty="0">
                <a:solidFill>
                  <a:srgbClr val="080808"/>
                </a:solidFill>
                <a:effectLst/>
              </a:rPr>
              <a:t>hutb_nurec_api.jpg</a:t>
            </a:r>
            <a:endParaRPr lang="en-US" altLang="zh-CN" dirty="0">
              <a:solidFill>
                <a:srgbClr val="080808"/>
              </a:solidFill>
              <a:effectLst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>
                <a:solidFill>
                  <a:srgbClr val="39373D"/>
                </a:solidFill>
              </a:rPr>
              <a:t>vehicle/wheeled_vehicle.jpg</a:t>
            </a:r>
            <a:endParaRPr lang="en-US" dirty="0">
              <a:solidFill>
                <a:srgbClr val="39373D"/>
              </a:solidFill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>
                <a:solidFill>
                  <a:srgbClr val="39373D"/>
                </a:solidFill>
              </a:rPr>
              <a:t>vehicle/wheeled_vehicle.jpg</a:t>
            </a:r>
            <a:endParaRPr lang="en-US" dirty="0">
              <a:solidFill>
                <a:srgbClr val="39373D"/>
              </a:solidFill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>
                <a:solidFill>
                  <a:srgbClr val="39373D"/>
                </a:solidFill>
              </a:rPr>
              <a:t>复杂城市交通环境的准确行驶和决策仿真</a:t>
            </a:r>
            <a:endParaRPr lang="zh-CN" altLang="en-US">
              <a:solidFill>
                <a:srgbClr val="39373D"/>
              </a:solidFill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>
                <a:solidFill>
                  <a:srgbClr val="39373D"/>
                </a:solidFill>
              </a:rPr>
              <a:t>OpenDriveToMap.cpp</a:t>
            </a:r>
            <a:endParaRPr lang="en-US" altLang="zh-CN">
              <a:solidFill>
                <a:srgbClr val="39373D"/>
              </a:solidFill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adv_</a:t>
            </a:r>
            <a:r>
              <a:rPr lang="en-US" altLang="zh-CN">
                <a:solidFill>
                  <a:srgbClr val="39373D"/>
                </a:solidFill>
              </a:rPr>
              <a:t>rss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/>
              <a:t>孪生流程  </a:t>
            </a:r>
            <a:r>
              <a:rPr lang="en-US" altLang="zh-CN"/>
              <a:t>https://github.com/rzninvo/Digital-Twin-of-a-Traffic-Scene-Using-RSU-and-AWSIM</a:t>
            </a:r>
            <a:endParaRPr lang="en-US" altLang="zh-CN"/>
          </a:p>
          <a:p>
            <a:pPr marL="158750" indent="0">
              <a:buNone/>
            </a:pPr>
            <a:r>
              <a:rPr lang="en-US" altLang="zh-CN"/>
              <a:t>3D</a:t>
            </a:r>
            <a:r>
              <a:rPr lang="zh-CN" altLang="en-US"/>
              <a:t>跟踪</a:t>
            </a:r>
            <a:endParaRPr lang="en-US" altLang="zh-CN"/>
          </a:p>
          <a:p>
            <a:pPr marL="158750" indent="0">
              <a:buNone/>
            </a:pPr>
            <a:r>
              <a:rPr lang="en-US" altLang="zh-CN"/>
              <a:t>https://github.com/tianweiy/CenterPoint</a:t>
            </a:r>
            <a:endParaRPr lang="en-US" altLang="zh-CN"/>
          </a:p>
          <a:p>
            <a:pPr marL="158750" indent="0">
              <a:buNone/>
            </a:pPr>
            <a:r>
              <a:rPr lang="en-US" altLang="zh-CN"/>
              <a:t>https://github.com/zhangyanyu0722/Carla_3D_Tracking</a:t>
            </a:r>
            <a:endParaRPr lang="en-US" altLang="zh-CN"/>
          </a:p>
          <a:p>
            <a:pPr marL="158750" indent="0">
              <a:buNone/>
            </a:pPr>
            <a:endParaRPr lang="en-US" altLang="zh-CN"/>
          </a:p>
          <a:p>
            <a:pPr marL="15875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/>
              <a:t>数字孪生工具</a:t>
            </a:r>
            <a:endParaRPr lang="zh-CN" altLang="en-US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导航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altLang="zh-CN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https://cebsit.cas.cn/kpwz/201907/t20190703_5332556.html</a:t>
            </a:r>
            <a:endParaRPr lang="en-US" altLang="zh-CN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camera_inherit.jpg</a:t>
            </a: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D:\work\workspace\carla\Unreal\CarlaUE4\Plugins\Carla\Source\Carla\Sensor\Sensor.cpp</a:t>
            </a: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https://zhuanlan.zhihu.com/p/646579280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build_modules.jpg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LibCarla </a:t>
            </a:r>
            <a:r>
              <a:rPr lang="zh-CN" altLang="en-US"/>
              <a:t>客户端： </a:t>
            </a:r>
            <a:r>
              <a:rPr lang="en-US"/>
              <a:t>PythonAPI\carla\dependencies\lib\carla_client_debug.lib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/>
              <a:t>LibCarla </a:t>
            </a:r>
            <a:r>
              <a:rPr lang="zh-CN" altLang="en-US"/>
              <a:t>服务端：</a:t>
            </a:r>
            <a:r>
              <a:rPr lang="en-US" altLang="zh-CN" baseline="0"/>
              <a:t> Unreal\CarlaUE4\Plugins\Carla\CarlaDependencies\lib\carla_server_debug.lib</a:t>
            </a:r>
            <a:endParaRPr lang="en-US" altLang="zh-CN" baseline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/>
              <a:t>repository_inherit</a:t>
            </a:r>
            <a:r>
              <a:rPr lang="en-US"/>
              <a:t>.jpg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LibCarla </a:t>
            </a:r>
            <a:r>
              <a:rPr lang="zh-CN" altLang="en-US"/>
              <a:t>客户端： </a:t>
            </a:r>
            <a:r>
              <a:rPr lang="en-US"/>
              <a:t>PythonAPI\carla\dependencies\lib\carla_client_debug.lib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/>
              <a:t>LibCarla </a:t>
            </a:r>
            <a:r>
              <a:rPr lang="zh-CN" altLang="en-US"/>
              <a:t>服务端：</a:t>
            </a:r>
            <a:r>
              <a:rPr lang="en-US" altLang="zh-CN" baseline="0"/>
              <a:t> Unreal\CarlaUE4\Plugins\Carla\CarlaDependencies\lib\carla_server_debug.lib</a:t>
            </a:r>
            <a:endParaRPr lang="en-US" altLang="zh-CN" baseline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https://zhuanlan.zhihu.com/p/334657641</a:t>
            </a: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/>
              <a:t>包含传输协议（</a:t>
            </a:r>
            <a:r>
              <a:rPr lang="en-US" altLang="zh-CN"/>
              <a:t>TCP</a:t>
            </a:r>
            <a:r>
              <a:rPr lang="zh-CN" altLang="en-US"/>
              <a:t>、</a:t>
            </a:r>
            <a:r>
              <a:rPr lang="en-US" altLang="zh-CN"/>
              <a:t>HTTP</a:t>
            </a:r>
            <a:r>
              <a:rPr lang="zh-CN" altLang="en-US"/>
              <a:t>） 和 序列化协议，</a:t>
            </a:r>
            <a:r>
              <a:rPr lang="en-US" altLang="zh-CN"/>
              <a:t>Carla</a:t>
            </a:r>
            <a:r>
              <a:rPr lang="zh-CN" altLang="en-US"/>
              <a:t>使用</a:t>
            </a:r>
            <a:r>
              <a:rPr lang="en-US" altLang="zh-CN"/>
              <a:t>TCP</a:t>
            </a:r>
            <a:r>
              <a:rPr lang="zh-CN" altLang="en-US"/>
              <a:t>协议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/>
              <a:t>https://github.com/rpclib/rpclib</a:t>
            </a:r>
            <a:endParaRPr lang="zh-CN" altLang="en-US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file_specification_build_tools</a:t>
            </a: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file_specification_build_tools</a:t>
            </a: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docs\img\vehicle_customization</a:t>
            </a: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Skeleton </a:t>
            </a:r>
            <a:r>
              <a:rPr lang="en-US" altLang="zh-CN">
                <a:solidFill>
                  <a:srgbClr val="39373D"/>
                </a:solidFill>
              </a:rPr>
              <a:t>Mesh</a:t>
            </a:r>
            <a:endParaRPr lang="en-US">
              <a:solidFill>
                <a:srgbClr val="39373D"/>
              </a:solidFill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tm_2_architecture.png</a:t>
            </a:r>
            <a:endParaRPr lang="en-US">
              <a:solidFill>
                <a:srgbClr val="39373D"/>
              </a:solidFill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 matchingName="Title and Content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8545825" y="4756575"/>
            <a:ext cx="598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2540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2540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540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540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540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2540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2540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2540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1417536"/>
            <a:ext cx="9144000" cy="1967579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2884217" y="3491178"/>
            <a:ext cx="33755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386000" y="4417255"/>
            <a:ext cx="6372000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3755110" y="4286258"/>
            <a:ext cx="1633780" cy="261997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合作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3237551" y="3871751"/>
            <a:ext cx="2668903" cy="255969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依托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：湖南大学</a:t>
            </a: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2108954" y="4639303"/>
            <a:ext cx="4926093" cy="30008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中国人民解放军国防科技大学  </a:t>
            </a:r>
            <a:r>
              <a:rPr kumimoji="0" lang="en-US" altLang="zh-CN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|  </a:t>
            </a: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  <a:sym typeface="+mn-ea"/>
              </a:rPr>
              <a:t>航天彩虹无人机股份有限公司</a:t>
            </a:r>
            <a:endParaRPr kumimoji="0" lang="zh-CN" altLang="en-US" sz="135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3" y="1418252"/>
            <a:ext cx="9138069" cy="196614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  <a:endParaRPr kumimoji="0" sz="3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3300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69999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1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405168" y="565785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1495019"/>
            <a:ext cx="9144000" cy="250436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3994664" y="4228728"/>
            <a:ext cx="1154675" cy="3231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2021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10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月</a:t>
            </a:r>
            <a:endParaRPr kumimoji="0" lang="zh-CN" altLang="en-US" sz="150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3" y="1495019"/>
            <a:ext cx="9138069" cy="250436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谢谢各位专家！</a:t>
            </a:r>
            <a:endParaRPr kumimoji="0" lang="zh-CN" altLang="en-US" sz="540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敬请批评指正！</a:t>
            </a:r>
            <a:endParaRPr kumimoji="0" lang="zh-CN" altLang="en-US" sz="540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69999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1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菱形 23"/>
          <p:cNvSpPr/>
          <p:nvPr userDrawn="1"/>
        </p:nvSpPr>
        <p:spPr>
          <a:xfrm>
            <a:off x="5163875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一、背景与意义</a:t>
            </a:r>
            <a:endParaRPr kumimoji="0" lang="zh-CN" altLang="en-US" sz="165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matchingName="Section header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7595939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466426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二、内容与方案</a:t>
            </a:r>
            <a:endParaRPr kumimoji="0" lang="zh-CN" altLang="en-US" sz="165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三、创新与成果</a:t>
            </a:r>
            <a:endParaRPr kumimoji="0" lang="zh-CN" altLang="en-US" sz="165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四、基础与条件</a:t>
            </a:r>
            <a:endParaRPr kumimoji="0" lang="zh-CN" altLang="en-US" sz="165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五、进度与预算</a:t>
            </a:r>
            <a:endParaRPr kumimoji="0" lang="zh-CN" altLang="en-US" sz="165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0" y="27001"/>
            <a:ext cx="1454244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五、项目总结</a:t>
            </a:r>
            <a:endParaRPr kumimoji="0" lang="zh-CN" altLang="en-US" sz="165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matchingName="Title and body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showMasterSp="0" matchingName="Title and two columns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showMasterSp="0" matchingName="Title 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</a:lstStyle>
          <a:p/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46474" y="4767263"/>
            <a:ext cx="3688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6" Type="http://schemas.openxmlformats.org/officeDocument/2006/relationships/notesSlide" Target="../notesSlides/notesSlide13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33.png"/><Relationship Id="rId23" Type="http://schemas.openxmlformats.org/officeDocument/2006/relationships/image" Target="../media/image32.png"/><Relationship Id="rId22" Type="http://schemas.openxmlformats.org/officeDocument/2006/relationships/image" Target="../media/image31.png"/><Relationship Id="rId21" Type="http://schemas.openxmlformats.org/officeDocument/2006/relationships/image" Target="../media/image30.png"/><Relationship Id="rId20" Type="http://schemas.openxmlformats.org/officeDocument/2006/relationships/image" Target="../media/image29.png"/><Relationship Id="rId2" Type="http://schemas.openxmlformats.org/officeDocument/2006/relationships/image" Target="../media/image11.png"/><Relationship Id="rId19" Type="http://schemas.openxmlformats.org/officeDocument/2006/relationships/image" Target="../media/image28.png"/><Relationship Id="rId18" Type="http://schemas.openxmlformats.org/officeDocument/2006/relationships/image" Target="../media/image27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5" Type="http://schemas.openxmlformats.org/officeDocument/2006/relationships/notesSlide" Target="../notesSlides/notesSlide17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84298" y="38099"/>
            <a:ext cx="3773496" cy="2258951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1508856" y="825462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836028" y="825462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尾侧前额叶皮层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504420" y="1699536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腹侧前额叶皮层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508856" y="70623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背侧前额叶皮层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79409" y="832928"/>
            <a:ext cx="733661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眶额皮层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116470" y="825462"/>
            <a:ext cx="791165" cy="4742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前运动皮层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5178535" y="835116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初级运动皮层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4109117" y="1608381"/>
            <a:ext cx="791165" cy="4044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辅助运动皮层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6153232" y="804576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初级感觉皮层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7113753" y="803829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后顶叶皮层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7" name="肘形连接符 6"/>
          <p:cNvCxnSpPr>
            <a:stCxn id="66" idx="0"/>
            <a:endCxn id="42" idx="3"/>
          </p:cNvCxnSpPr>
          <p:nvPr/>
        </p:nvCxnSpPr>
        <p:spPr>
          <a:xfrm rot="16200000" flipV="1">
            <a:off x="4758337" y="-1954854"/>
            <a:ext cx="485641" cy="503172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4" idx="3"/>
            <a:endCxn id="66" idx="1"/>
          </p:cNvCxnSpPr>
          <p:nvPr/>
        </p:nvCxnSpPr>
        <p:spPr>
          <a:xfrm flipV="1">
            <a:off x="6959763" y="1036124"/>
            <a:ext cx="153990" cy="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8042796" y="2208275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初级视觉皮层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233257" y="2208275"/>
            <a:ext cx="581697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V2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7162376" y="1566301"/>
            <a:ext cx="717396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MT/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MST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77" idx="0"/>
            <a:endCxn id="66" idx="2"/>
          </p:cNvCxnSpPr>
          <p:nvPr/>
        </p:nvCxnSpPr>
        <p:spPr>
          <a:xfrm flipH="1" flipV="1">
            <a:off x="7517019" y="1268418"/>
            <a:ext cx="4055" cy="2978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69" idx="0"/>
            <a:endCxn id="77" idx="2"/>
          </p:cNvCxnSpPr>
          <p:nvPr/>
        </p:nvCxnSpPr>
        <p:spPr>
          <a:xfrm flipH="1" flipV="1">
            <a:off x="7521074" y="2030890"/>
            <a:ext cx="3032" cy="17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8" idx="1"/>
            <a:endCxn id="69" idx="3"/>
          </p:cNvCxnSpPr>
          <p:nvPr/>
        </p:nvCxnSpPr>
        <p:spPr>
          <a:xfrm flipH="1">
            <a:off x="7814954" y="2440570"/>
            <a:ext cx="227842" cy="0"/>
          </a:xfrm>
          <a:prstGeom prst="straightConnector1">
            <a:avLst/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圆角矩形 77"/>
          <p:cNvSpPr/>
          <p:nvPr/>
        </p:nvSpPr>
        <p:spPr>
          <a:xfrm>
            <a:off x="6289465" y="2208275"/>
            <a:ext cx="581697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V4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5280954" y="2210137"/>
            <a:ext cx="73856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下颞皮层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3" name="直接箭头连接符 22"/>
          <p:cNvCxnSpPr>
            <a:stCxn id="69" idx="1"/>
            <a:endCxn id="78" idx="3"/>
          </p:cNvCxnSpPr>
          <p:nvPr/>
        </p:nvCxnSpPr>
        <p:spPr>
          <a:xfrm flipH="1">
            <a:off x="6871162" y="2440570"/>
            <a:ext cx="362095" cy="0"/>
          </a:xfrm>
          <a:prstGeom prst="straightConnector1">
            <a:avLst/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78" idx="1"/>
            <a:endCxn id="82" idx="3"/>
          </p:cNvCxnSpPr>
          <p:nvPr/>
        </p:nvCxnSpPr>
        <p:spPr>
          <a:xfrm flipH="1">
            <a:off x="6019515" y="2440570"/>
            <a:ext cx="269950" cy="1862"/>
          </a:xfrm>
          <a:prstGeom prst="straightConnector1">
            <a:avLst/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82" idx="1"/>
            <a:endCxn id="40" idx="3"/>
          </p:cNvCxnSpPr>
          <p:nvPr/>
        </p:nvCxnSpPr>
        <p:spPr>
          <a:xfrm rot="10800000">
            <a:off x="2480858" y="1947102"/>
            <a:ext cx="2800096" cy="495331"/>
          </a:xfrm>
          <a:prstGeom prst="bentConnector3">
            <a:avLst>
              <a:gd name="adj1" fmla="val 57594"/>
            </a:avLst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1" idx="3"/>
            <a:endCxn id="52" idx="1"/>
          </p:cNvCxnSpPr>
          <p:nvPr/>
        </p:nvCxnSpPr>
        <p:spPr>
          <a:xfrm>
            <a:off x="4907635" y="1062584"/>
            <a:ext cx="270900" cy="482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9" idx="3"/>
            <a:endCxn id="51" idx="1"/>
          </p:cNvCxnSpPr>
          <p:nvPr/>
        </p:nvCxnSpPr>
        <p:spPr>
          <a:xfrm flipV="1">
            <a:off x="3812466" y="1062584"/>
            <a:ext cx="304004" cy="104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3569095" y="2845432"/>
            <a:ext cx="764864" cy="385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丘脑腹外侧核嘴侧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5274207" y="2840020"/>
            <a:ext cx="764864" cy="385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丘脑腹外侧核尾侧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6207085" y="2843867"/>
            <a:ext cx="764864" cy="385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脑桥</a:t>
            </a:r>
            <a:r>
              <a:rPr lang="en-US" altLang="zh-CN" sz="1000" b="1">
                <a:solidFill>
                  <a:schemeClr val="tx1"/>
                </a:solidFill>
              </a:rPr>
              <a:t>/</a:t>
            </a:r>
            <a:r>
              <a:rPr lang="zh-CN" altLang="en-US" sz="1000" b="1">
                <a:solidFill>
                  <a:schemeClr val="tx1"/>
                </a:solidFill>
              </a:rPr>
              <a:t>小脑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6045763" y="3042991"/>
            <a:ext cx="168014" cy="3847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连接符 89"/>
          <p:cNvCxnSpPr>
            <a:stCxn id="87" idx="1"/>
            <a:endCxn id="52" idx="2"/>
          </p:cNvCxnSpPr>
          <p:nvPr/>
        </p:nvCxnSpPr>
        <p:spPr>
          <a:xfrm rot="10800000" flipH="1">
            <a:off x="5274207" y="1299706"/>
            <a:ext cx="307594" cy="1733171"/>
          </a:xfrm>
          <a:prstGeom prst="bentConnector4">
            <a:avLst>
              <a:gd name="adj1" fmla="val -42056"/>
              <a:gd name="adj2" fmla="val 555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连接符 93"/>
          <p:cNvCxnSpPr>
            <a:stCxn id="86" idx="3"/>
            <a:endCxn id="54" idx="2"/>
          </p:cNvCxnSpPr>
          <p:nvPr/>
        </p:nvCxnSpPr>
        <p:spPr>
          <a:xfrm flipV="1">
            <a:off x="4333959" y="2012832"/>
            <a:ext cx="170741" cy="1025456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肘形连接符 96"/>
          <p:cNvCxnSpPr>
            <a:stCxn id="68" idx="0"/>
            <a:endCxn id="77" idx="3"/>
          </p:cNvCxnSpPr>
          <p:nvPr/>
        </p:nvCxnSpPr>
        <p:spPr>
          <a:xfrm rot="16200000" flipV="1">
            <a:off x="7958078" y="1720291"/>
            <a:ext cx="409679" cy="56629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圆角矩形 97"/>
          <p:cNvSpPr/>
          <p:nvPr/>
        </p:nvSpPr>
        <p:spPr>
          <a:xfrm>
            <a:off x="184298" y="2463865"/>
            <a:ext cx="3216783" cy="16585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4065827" y="3564426"/>
            <a:ext cx="559046" cy="2482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红核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5153370" y="3593327"/>
            <a:ext cx="604870" cy="2479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网状核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6113599" y="3564427"/>
            <a:ext cx="882806" cy="2768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上丘</a:t>
            </a:r>
            <a:r>
              <a:rPr lang="en-US" altLang="zh-CN" sz="1000" b="1">
                <a:solidFill>
                  <a:schemeClr val="tx1"/>
                </a:solidFill>
              </a:rPr>
              <a:t>/</a:t>
            </a:r>
            <a:r>
              <a:rPr lang="zh-CN" altLang="en-US" sz="1000" b="1">
                <a:solidFill>
                  <a:schemeClr val="tx1"/>
                </a:solidFill>
              </a:rPr>
              <a:t>前庭核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3890226" y="4349189"/>
            <a:ext cx="3106178" cy="2479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脊髓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114" name="直接箭头连接符 113"/>
          <p:cNvCxnSpPr>
            <a:stCxn id="54" idx="0"/>
            <a:endCxn id="51" idx="2"/>
          </p:cNvCxnSpPr>
          <p:nvPr/>
        </p:nvCxnSpPr>
        <p:spPr>
          <a:xfrm flipV="1">
            <a:off x="4504700" y="1299705"/>
            <a:ext cx="7353" cy="308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/>
          <p:cNvSpPr/>
          <p:nvPr/>
        </p:nvSpPr>
        <p:spPr>
          <a:xfrm>
            <a:off x="3963711" y="3966162"/>
            <a:ext cx="1284408" cy="2810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外侧通路</a:t>
            </a:r>
            <a:r>
              <a:rPr lang="en-US" altLang="zh-CN" sz="1000" b="1">
                <a:solidFill>
                  <a:schemeClr val="tx1"/>
                </a:solidFill>
              </a:rPr>
              <a:t>:</a:t>
            </a:r>
            <a:r>
              <a:rPr lang="zh-CN" altLang="en-US" sz="1000" b="1">
                <a:solidFill>
                  <a:schemeClr val="tx1"/>
                </a:solidFill>
              </a:rPr>
              <a:t>远端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298721" y="3969702"/>
            <a:ext cx="1572441" cy="2810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腹内侧通路</a:t>
            </a:r>
            <a:r>
              <a:rPr lang="en-US" altLang="zh-CN" sz="1000" b="1">
                <a:solidFill>
                  <a:schemeClr val="tx1"/>
                </a:solidFill>
              </a:rPr>
              <a:t>:</a:t>
            </a:r>
            <a:r>
              <a:rPr lang="zh-CN" altLang="en-US" sz="1000" b="1">
                <a:solidFill>
                  <a:schemeClr val="tx1"/>
                </a:solidFill>
              </a:rPr>
              <a:t>姿势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 flipH="1">
            <a:off x="5008246" y="1073026"/>
            <a:ext cx="17674" cy="326198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127"/>
          <p:cNvCxnSpPr>
            <a:endCxn id="106" idx="0"/>
          </p:cNvCxnSpPr>
          <p:nvPr/>
        </p:nvCxnSpPr>
        <p:spPr>
          <a:xfrm rot="10800000" flipV="1">
            <a:off x="4345351" y="3353980"/>
            <a:ext cx="655815" cy="210446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连接符 130"/>
          <p:cNvCxnSpPr>
            <a:endCxn id="107" idx="0"/>
          </p:cNvCxnSpPr>
          <p:nvPr/>
        </p:nvCxnSpPr>
        <p:spPr>
          <a:xfrm>
            <a:off x="5022194" y="3353980"/>
            <a:ext cx="433611" cy="239347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肘形连接符 132"/>
          <p:cNvCxnSpPr>
            <a:endCxn id="108" idx="0"/>
          </p:cNvCxnSpPr>
          <p:nvPr/>
        </p:nvCxnSpPr>
        <p:spPr>
          <a:xfrm>
            <a:off x="5455805" y="3353980"/>
            <a:ext cx="1099197" cy="210447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07" idx="2"/>
          </p:cNvCxnSpPr>
          <p:nvPr/>
        </p:nvCxnSpPr>
        <p:spPr>
          <a:xfrm>
            <a:off x="5455805" y="3841313"/>
            <a:ext cx="0" cy="49370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08" idx="2"/>
          </p:cNvCxnSpPr>
          <p:nvPr/>
        </p:nvCxnSpPr>
        <p:spPr>
          <a:xfrm>
            <a:off x="6555002" y="3841312"/>
            <a:ext cx="0" cy="50787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06" idx="2"/>
          </p:cNvCxnSpPr>
          <p:nvPr/>
        </p:nvCxnSpPr>
        <p:spPr>
          <a:xfrm>
            <a:off x="4345350" y="3812641"/>
            <a:ext cx="1" cy="52237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圆角矩形 142"/>
          <p:cNvSpPr/>
          <p:nvPr/>
        </p:nvSpPr>
        <p:spPr>
          <a:xfrm>
            <a:off x="288437" y="2764968"/>
            <a:ext cx="1792088" cy="10436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2530410" y="2916427"/>
            <a:ext cx="611236" cy="2524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苍白球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837784" y="4190814"/>
            <a:ext cx="1643074" cy="17698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基底神经节（强化学习）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157" name="肘形连接符 156"/>
          <p:cNvCxnSpPr>
            <a:stCxn id="64" idx="2"/>
            <a:endCxn id="88" idx="3"/>
          </p:cNvCxnSpPr>
          <p:nvPr/>
        </p:nvCxnSpPr>
        <p:spPr>
          <a:xfrm rot="16200000" flipH="1">
            <a:off x="5880444" y="1945218"/>
            <a:ext cx="1767558" cy="415451"/>
          </a:xfrm>
          <a:prstGeom prst="bentConnector4">
            <a:avLst>
              <a:gd name="adj1" fmla="val 44545"/>
              <a:gd name="adj2" fmla="val 131181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矩形 178"/>
          <p:cNvSpPr/>
          <p:nvPr/>
        </p:nvSpPr>
        <p:spPr>
          <a:xfrm>
            <a:off x="880398" y="3854494"/>
            <a:ext cx="685893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纹状体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82" name="圆角矩形 181"/>
          <p:cNvSpPr/>
          <p:nvPr/>
        </p:nvSpPr>
        <p:spPr>
          <a:xfrm>
            <a:off x="1071932" y="3428980"/>
            <a:ext cx="910695" cy="2524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腹侧纹状体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83" name="圆角矩形 182"/>
          <p:cNvSpPr/>
          <p:nvPr/>
        </p:nvSpPr>
        <p:spPr>
          <a:xfrm>
            <a:off x="1050176" y="2916427"/>
            <a:ext cx="910695" cy="2524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背侧纹状体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194" name="肘形连接符 193"/>
          <p:cNvCxnSpPr>
            <a:endCxn id="143" idx="0"/>
          </p:cNvCxnSpPr>
          <p:nvPr/>
        </p:nvCxnSpPr>
        <p:spPr>
          <a:xfrm rot="5400000">
            <a:off x="647026" y="1845702"/>
            <a:ext cx="1456722" cy="381811"/>
          </a:xfrm>
          <a:prstGeom prst="bentConnector3">
            <a:avLst>
              <a:gd name="adj1" fmla="val 1861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矩形 196"/>
          <p:cNvSpPr/>
          <p:nvPr/>
        </p:nvSpPr>
        <p:spPr>
          <a:xfrm>
            <a:off x="398413" y="3482690"/>
            <a:ext cx="594123" cy="1567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评论家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389355" y="2964262"/>
            <a:ext cx="609501" cy="1567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动作者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1727588" y="3762979"/>
            <a:ext cx="1036103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多巴胺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(</a:t>
            </a:r>
            <a:r>
              <a:rPr lang="zh-CN" altLang="en-US" sz="1000" b="1">
                <a:solidFill>
                  <a:schemeClr val="tx1"/>
                </a:solidFill>
              </a:rPr>
              <a:t>时间差分误差</a:t>
            </a:r>
            <a:r>
              <a:rPr lang="en-US" altLang="zh-CN" sz="1000" b="1">
                <a:solidFill>
                  <a:schemeClr val="tx1"/>
                </a:solidFill>
              </a:rPr>
              <a:t>)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99" name="圆角矩形 198"/>
          <p:cNvSpPr/>
          <p:nvPr/>
        </p:nvSpPr>
        <p:spPr>
          <a:xfrm>
            <a:off x="5136419" y="4865385"/>
            <a:ext cx="620641" cy="2314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环境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01" name="肘形连接符 200"/>
          <p:cNvCxnSpPr>
            <a:stCxn id="199" idx="3"/>
            <a:endCxn id="68" idx="3"/>
          </p:cNvCxnSpPr>
          <p:nvPr/>
        </p:nvCxnSpPr>
        <p:spPr>
          <a:xfrm flipV="1">
            <a:off x="5757060" y="2440570"/>
            <a:ext cx="3092267" cy="2540561"/>
          </a:xfrm>
          <a:prstGeom prst="bentConnector3">
            <a:avLst>
              <a:gd name="adj1" fmla="val 10542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箭头连接符 205"/>
          <p:cNvCxnSpPr>
            <a:stCxn id="183" idx="3"/>
            <a:endCxn id="144" idx="1"/>
          </p:cNvCxnSpPr>
          <p:nvPr/>
        </p:nvCxnSpPr>
        <p:spPr>
          <a:xfrm>
            <a:off x="1960871" y="3042629"/>
            <a:ext cx="56953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圆角矩形 206"/>
          <p:cNvSpPr/>
          <p:nvPr/>
        </p:nvSpPr>
        <p:spPr>
          <a:xfrm>
            <a:off x="2483722" y="3296582"/>
            <a:ext cx="787129" cy="5120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中脑</a:t>
            </a:r>
            <a:r>
              <a:rPr lang="zh-CN" altLang="en-US" sz="1000" b="1">
                <a:solidFill>
                  <a:schemeClr val="tx1"/>
                </a:solidFill>
              </a:rPr>
              <a:t>腹侧被盖区</a:t>
            </a:r>
            <a:r>
              <a:rPr lang="en-US" altLang="zh-CN" sz="1000" b="1">
                <a:solidFill>
                  <a:schemeClr val="tx1"/>
                </a:solidFill>
              </a:rPr>
              <a:t>/</a:t>
            </a:r>
            <a:r>
              <a:rPr lang="zh-CN" altLang="en-US" sz="1000" b="1">
                <a:solidFill>
                  <a:schemeClr val="tx1"/>
                </a:solidFill>
              </a:rPr>
              <a:t>黑质致密部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225" name="直接箭头连接符 224"/>
          <p:cNvCxnSpPr>
            <a:stCxn id="207" idx="1"/>
            <a:endCxn id="182" idx="3"/>
          </p:cNvCxnSpPr>
          <p:nvPr/>
        </p:nvCxnSpPr>
        <p:spPr>
          <a:xfrm flipH="1">
            <a:off x="1982627" y="3552617"/>
            <a:ext cx="501095" cy="25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>
            <a:stCxn id="40" idx="0"/>
            <a:endCxn id="57" idx="2"/>
          </p:cNvCxnSpPr>
          <p:nvPr/>
        </p:nvCxnSpPr>
        <p:spPr>
          <a:xfrm flipV="1">
            <a:off x="1992639" y="1320591"/>
            <a:ext cx="4436" cy="3789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矩形 232"/>
          <p:cNvSpPr/>
          <p:nvPr/>
        </p:nvSpPr>
        <p:spPr>
          <a:xfrm>
            <a:off x="669806" y="1962847"/>
            <a:ext cx="461540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筛选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235" name="直接箭头连接符 234"/>
          <p:cNvCxnSpPr>
            <a:stCxn id="44" idx="3"/>
            <a:endCxn id="57" idx="1"/>
          </p:cNvCxnSpPr>
          <p:nvPr/>
        </p:nvCxnSpPr>
        <p:spPr>
          <a:xfrm flipV="1">
            <a:off x="1013070" y="1073027"/>
            <a:ext cx="495786" cy="74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矩形 235"/>
          <p:cNvSpPr/>
          <p:nvPr/>
        </p:nvSpPr>
        <p:spPr>
          <a:xfrm>
            <a:off x="1006981" y="873613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目的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238" name="直接箭头连接符 237"/>
          <p:cNvCxnSpPr>
            <a:stCxn id="57" idx="3"/>
            <a:endCxn id="39" idx="1"/>
          </p:cNvCxnSpPr>
          <p:nvPr/>
        </p:nvCxnSpPr>
        <p:spPr>
          <a:xfrm>
            <a:off x="2485294" y="1073027"/>
            <a:ext cx="3507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矩形 238"/>
          <p:cNvSpPr/>
          <p:nvPr/>
        </p:nvSpPr>
        <p:spPr>
          <a:xfrm>
            <a:off x="2429891" y="870877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241" name="直接箭头连接符 240"/>
          <p:cNvCxnSpPr>
            <a:stCxn id="42" idx="2"/>
            <a:endCxn id="57" idx="0"/>
          </p:cNvCxnSpPr>
          <p:nvPr/>
        </p:nvCxnSpPr>
        <p:spPr>
          <a:xfrm>
            <a:off x="1997075" y="565752"/>
            <a:ext cx="0" cy="25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矩形 241"/>
          <p:cNvSpPr/>
          <p:nvPr/>
        </p:nvSpPr>
        <p:spPr>
          <a:xfrm>
            <a:off x="1984089" y="598748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目标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2780072" y="143638"/>
            <a:ext cx="835589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最近事件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2665596" y="1780652"/>
            <a:ext cx="835589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视听内容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45" name="矩形 244"/>
          <p:cNvSpPr/>
          <p:nvPr/>
        </p:nvSpPr>
        <p:spPr>
          <a:xfrm>
            <a:off x="1960871" y="1507234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目标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253" name="直接箭头连接符 252"/>
          <p:cNvCxnSpPr>
            <a:stCxn id="109" idx="2"/>
            <a:endCxn id="199" idx="0"/>
          </p:cNvCxnSpPr>
          <p:nvPr/>
        </p:nvCxnSpPr>
        <p:spPr>
          <a:xfrm>
            <a:off x="5443315" y="4597175"/>
            <a:ext cx="3425" cy="2682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/>
          <p:cNvCxnSpPr>
            <a:stCxn id="144" idx="3"/>
            <a:endCxn id="86" idx="1"/>
          </p:cNvCxnSpPr>
          <p:nvPr/>
        </p:nvCxnSpPr>
        <p:spPr>
          <a:xfrm flipV="1">
            <a:off x="3141646" y="3038288"/>
            <a:ext cx="427449" cy="43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矩形 270"/>
          <p:cNvSpPr/>
          <p:nvPr/>
        </p:nvSpPr>
        <p:spPr>
          <a:xfrm>
            <a:off x="2064698" y="2860363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139793" y="56782"/>
            <a:ext cx="851886" cy="17698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前额叶皮层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306106" y="1306662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自我</a:t>
            </a:r>
            <a:endParaRPr lang="zh-CN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294654" y="677115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社会</a:t>
            </a:r>
            <a:endParaRPr lang="zh-CN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260905" y="821052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altLang="zh-CN" sz="2400" b="1" dirty="0">
                <a:solidFill>
                  <a:srgbClr val="39373D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HUTB</a:t>
            </a:r>
            <a:r>
              <a:rPr lang="zh-CN" altLang="en-US" sz="2400" b="1" dirty="0">
                <a:solidFill>
                  <a:srgbClr val="39373D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和  </a:t>
            </a:r>
            <a:r>
              <a:rPr lang="en-US" altLang="zh-CN" sz="2400" b="1" dirty="0">
                <a:solidFill>
                  <a:srgbClr val="39373D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NuRec </a:t>
            </a:r>
            <a:r>
              <a:rPr lang="zh-CN" altLang="en-US" sz="2400" b="1" dirty="0">
                <a:solidFill>
                  <a:srgbClr val="39373D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之间的关系</a:t>
            </a:r>
            <a:endParaRPr lang="zh-CN" altLang="en-US" sz="2400" b="1" dirty="0">
              <a:solidFill>
                <a:srgbClr val="39373D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1628" y="2592087"/>
            <a:ext cx="1228947" cy="65208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NVIDIA </a:t>
            </a:r>
            <a:r>
              <a:rPr lang="zh-CN" altLang="en-US" b="1" dirty="0">
                <a:solidFill>
                  <a:schemeClr val="tx1"/>
                </a:solidFill>
              </a:rPr>
              <a:t>物理</a:t>
            </a:r>
            <a:r>
              <a:rPr lang="en-US" altLang="zh-CN" b="1" dirty="0">
                <a:solidFill>
                  <a:schemeClr val="tx1"/>
                </a:solidFill>
              </a:rPr>
              <a:t>AI</a:t>
            </a:r>
            <a:r>
              <a:rPr lang="zh-CN" altLang="en-US" b="1" dirty="0">
                <a:solidFill>
                  <a:schemeClr val="tx1"/>
                </a:solidFill>
              </a:rPr>
              <a:t>数据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56144" y="3117881"/>
            <a:ext cx="1084390" cy="65208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NuRec gRPC API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43754" y="2103024"/>
            <a:ext cx="1084390" cy="652083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HUTB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70968" y="2592087"/>
            <a:ext cx="1084390" cy="652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HUTB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56144" y="2103025"/>
            <a:ext cx="1084390" cy="652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HUTB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API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343754" y="3117881"/>
            <a:ext cx="1084390" cy="65208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NuRec 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容器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stCxn id="12" idx="3"/>
            <a:endCxn id="8" idx="1"/>
          </p:cNvCxnSpPr>
          <p:nvPr/>
        </p:nvCxnSpPr>
        <p:spPr>
          <a:xfrm>
            <a:off x="2320575" y="2918129"/>
            <a:ext cx="450393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3" idx="3"/>
            <a:endCxn id="14" idx="1"/>
          </p:cNvCxnSpPr>
          <p:nvPr/>
        </p:nvCxnSpPr>
        <p:spPr>
          <a:xfrm flipV="1">
            <a:off x="5840534" y="2429066"/>
            <a:ext cx="503220" cy="1"/>
          </a:xfrm>
          <a:prstGeom prst="straightConnector1">
            <a:avLst/>
          </a:prstGeom>
          <a:ln w="190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3" idx="3"/>
            <a:endCxn id="26" idx="1"/>
          </p:cNvCxnSpPr>
          <p:nvPr/>
        </p:nvCxnSpPr>
        <p:spPr>
          <a:xfrm>
            <a:off x="5840534" y="3443922"/>
            <a:ext cx="503220" cy="0"/>
          </a:xfrm>
          <a:prstGeom prst="straightConnector1">
            <a:avLst/>
          </a:prstGeom>
          <a:ln w="190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8" idx="3"/>
            <a:endCxn id="23" idx="1"/>
          </p:cNvCxnSpPr>
          <p:nvPr/>
        </p:nvCxnSpPr>
        <p:spPr>
          <a:xfrm flipV="1">
            <a:off x="3855358" y="2429067"/>
            <a:ext cx="900786" cy="489062"/>
          </a:xfrm>
          <a:prstGeom prst="bentConnector3">
            <a:avLst/>
          </a:prstGeom>
          <a:ln w="190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/>
          <p:cNvCxnSpPr>
            <a:stCxn id="8" idx="3"/>
            <a:endCxn id="13" idx="1"/>
          </p:cNvCxnSpPr>
          <p:nvPr/>
        </p:nvCxnSpPr>
        <p:spPr>
          <a:xfrm>
            <a:off x="3855358" y="2918129"/>
            <a:ext cx="900786" cy="525793"/>
          </a:xfrm>
          <a:prstGeom prst="bentConnector3">
            <a:avLst/>
          </a:prstGeom>
          <a:ln w="190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644644" y="138080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zh-CN" altLang="en-US" sz="2400" b="1" dirty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车辆模型</a:t>
            </a:r>
            <a:endParaRPr sz="2400" b="1" dirty="0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028262" y="3662157"/>
            <a:ext cx="4375808" cy="807741"/>
            <a:chOff x="1984511" y="2582153"/>
            <a:chExt cx="4375808" cy="981074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1984511" y="3529674"/>
              <a:ext cx="4375808" cy="33553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1998258" y="2594446"/>
              <a:ext cx="4332185" cy="369020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1998258" y="2952586"/>
              <a:ext cx="1190" cy="600011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330443" y="2582153"/>
              <a:ext cx="17146" cy="947521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3823092" y="386091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</a:rPr>
              <a:t>地面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44" name="流程图: 接点 43"/>
          <p:cNvSpPr/>
          <p:nvPr/>
        </p:nvSpPr>
        <p:spPr>
          <a:xfrm>
            <a:off x="2193384" y="3037325"/>
            <a:ext cx="900752" cy="88710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接点 70"/>
          <p:cNvSpPr/>
          <p:nvPr/>
        </p:nvSpPr>
        <p:spPr>
          <a:xfrm>
            <a:off x="5416389" y="2801098"/>
            <a:ext cx="900752" cy="88710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028262" y="1511395"/>
            <a:ext cx="4493073" cy="8718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869236" y="92579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</a:rPr>
              <a:t>车体</a:t>
            </a:r>
            <a:endParaRPr lang="zh-CN" altLang="en-US" sz="2800" b="1" dirty="0">
              <a:latin typeface="+mn-ea"/>
              <a:ea typeface="+mn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006890" y="1753616"/>
            <a:ext cx="201211" cy="193688"/>
            <a:chOff x="7025015" y="929897"/>
            <a:chExt cx="201211" cy="193688"/>
          </a:xfrm>
        </p:grpSpPr>
        <p:sp>
          <p:nvSpPr>
            <p:cNvPr id="75" name="流程图: 接点 74"/>
            <p:cNvSpPr/>
            <p:nvPr/>
          </p:nvSpPr>
          <p:spPr>
            <a:xfrm>
              <a:off x="7025015" y="929897"/>
              <a:ext cx="201211" cy="193688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>
              <a:stCxn id="75" idx="2"/>
              <a:endCxn id="75" idx="6"/>
            </p:cNvCxnSpPr>
            <p:nvPr/>
          </p:nvCxnSpPr>
          <p:spPr>
            <a:xfrm>
              <a:off x="7025015" y="1026741"/>
              <a:ext cx="20121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75" idx="0"/>
              <a:endCxn id="75" idx="4"/>
            </p:cNvCxnSpPr>
            <p:nvPr/>
          </p:nvCxnSpPr>
          <p:spPr>
            <a:xfrm>
              <a:off x="7125621" y="929897"/>
              <a:ext cx="0" cy="1936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4473828" y="1947304"/>
            <a:ext cx="193688" cy="201211"/>
            <a:chOff x="7501217" y="1583394"/>
            <a:chExt cx="193688" cy="201211"/>
          </a:xfrm>
        </p:grpSpPr>
        <p:sp>
          <p:nvSpPr>
            <p:cNvPr id="91" name="流程图: 接点 90"/>
            <p:cNvSpPr/>
            <p:nvPr/>
          </p:nvSpPr>
          <p:spPr>
            <a:xfrm rot="2834186">
              <a:off x="7497455" y="1587156"/>
              <a:ext cx="201211" cy="193688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直接连接符 92"/>
            <p:cNvCxnSpPr>
              <a:stCxn id="91" idx="2"/>
              <a:endCxn id="91" idx="6"/>
            </p:cNvCxnSpPr>
            <p:nvPr/>
          </p:nvCxnSpPr>
          <p:spPr>
            <a:xfrm rot="2834186">
              <a:off x="7497455" y="1684000"/>
              <a:ext cx="201211" cy="0"/>
            </a:xfrm>
            <a:prstGeom prst="line">
              <a:avLst/>
            </a:prstGeom>
            <a:ln w="19050">
              <a:solidFill>
                <a:srgbClr val="2B93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91" idx="0"/>
              <a:endCxn id="91" idx="4"/>
            </p:cNvCxnSpPr>
            <p:nvPr/>
          </p:nvCxnSpPr>
          <p:spPr>
            <a:xfrm rot="2834186">
              <a:off x="7598061" y="1587156"/>
              <a:ext cx="0" cy="193688"/>
            </a:xfrm>
            <a:prstGeom prst="line">
              <a:avLst/>
            </a:prstGeom>
            <a:ln w="19050">
              <a:solidFill>
                <a:srgbClr val="2B93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文本框 94"/>
          <p:cNvSpPr txBox="1"/>
          <p:nvPr/>
        </p:nvSpPr>
        <p:spPr>
          <a:xfrm>
            <a:off x="3062074" y="1653674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几何中心</a:t>
            </a:r>
            <a:endParaRPr lang="zh-CN" altLang="en-US" sz="1600" b="1" dirty="0">
              <a:latin typeface="+mn-ea"/>
              <a:ea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601901" y="1870360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质心</a:t>
            </a:r>
            <a:endParaRPr lang="zh-CN" altLang="en-US" sz="1600" b="1" dirty="0">
              <a:latin typeface="+mn-ea"/>
              <a:ea typeface="+mn-ea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2351321" y="1762458"/>
            <a:ext cx="623454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</a:t>
            </a:r>
            <a:r>
              <a:rPr lang="en-US" altLang="zh-CN" b="1" i="1" baseline="-25000" dirty="0">
                <a:solidFill>
                  <a:schemeClr val="tx1"/>
                </a:solidFill>
              </a:rPr>
              <a:t>f</a:t>
            </a:r>
            <a:endParaRPr lang="zh-CN" altLang="en-US" b="1" i="1" baseline="-25000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542845" y="1762458"/>
            <a:ext cx="623454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M</a:t>
            </a:r>
            <a:r>
              <a:rPr lang="en-US" altLang="zh-CN" b="1" i="1" baseline="-25000" dirty="0" err="1">
                <a:solidFill>
                  <a:schemeClr val="tx1"/>
                </a:solidFill>
              </a:rPr>
              <a:t>r</a:t>
            </a:r>
            <a:endParaRPr lang="zh-CN" altLang="en-US" b="1" i="1" baseline="-25000" dirty="0">
              <a:solidFill>
                <a:schemeClr val="tx1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559596" y="174440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前</a:t>
            </a:r>
            <a:endParaRPr lang="zh-CN" altLang="en-US" sz="1600" b="1" dirty="0">
              <a:latin typeface="+mn-ea"/>
              <a:ea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681136" y="176245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后</a:t>
            </a:r>
            <a:endParaRPr lang="zh-CN" altLang="en-US" sz="1600" b="1" dirty="0">
              <a:latin typeface="+mn-ea"/>
              <a:ea typeface="+mn-ea"/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2442761" y="2195937"/>
            <a:ext cx="465513" cy="801891"/>
            <a:chOff x="7227916" y="2169622"/>
            <a:chExt cx="465513" cy="801891"/>
          </a:xfrm>
        </p:grpSpPr>
        <p:cxnSp>
          <p:nvCxnSpPr>
            <p:cNvPr id="101" name="直接连接符 100"/>
            <p:cNvCxnSpPr/>
            <p:nvPr/>
          </p:nvCxnSpPr>
          <p:spPr>
            <a:xfrm flipV="1">
              <a:off x="7227916" y="2169622"/>
              <a:ext cx="374073" cy="4157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7273636" y="2169622"/>
              <a:ext cx="328353" cy="157942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7273636" y="2327564"/>
              <a:ext cx="328353" cy="5818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7273636" y="2385754"/>
              <a:ext cx="328353" cy="95595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7273636" y="2481349"/>
              <a:ext cx="328353" cy="5818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7273636" y="2539539"/>
              <a:ext cx="328353" cy="9559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273636" y="2635133"/>
              <a:ext cx="328353" cy="5403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7273636" y="2689167"/>
              <a:ext cx="328353" cy="9559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H="1" flipV="1">
              <a:off x="7273636" y="2792787"/>
              <a:ext cx="328353" cy="46008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7306887" y="2846821"/>
              <a:ext cx="295103" cy="11666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 flipV="1">
              <a:off x="7306887" y="2963487"/>
              <a:ext cx="386542" cy="802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组合 171"/>
          <p:cNvGrpSpPr/>
          <p:nvPr/>
        </p:nvGrpSpPr>
        <p:grpSpPr>
          <a:xfrm>
            <a:off x="5655065" y="2216717"/>
            <a:ext cx="411918" cy="535581"/>
            <a:chOff x="7040880" y="2648545"/>
            <a:chExt cx="411918" cy="535581"/>
          </a:xfrm>
        </p:grpSpPr>
        <p:cxnSp>
          <p:nvCxnSpPr>
            <p:cNvPr id="143" name="直接连接符 142"/>
            <p:cNvCxnSpPr/>
            <p:nvPr/>
          </p:nvCxnSpPr>
          <p:spPr>
            <a:xfrm flipV="1">
              <a:off x="7040880" y="2648545"/>
              <a:ext cx="374073" cy="4157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V="1">
              <a:off x="7099069" y="2649319"/>
              <a:ext cx="315884" cy="74523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7099069" y="2729357"/>
              <a:ext cx="315884" cy="2698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V="1">
              <a:off x="7066256" y="2768986"/>
              <a:ext cx="348697" cy="4159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7066256" y="2810581"/>
              <a:ext cx="348697" cy="7530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V="1">
              <a:off x="7066256" y="2881415"/>
              <a:ext cx="348697" cy="5818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7066256" y="2952249"/>
              <a:ext cx="348697" cy="39178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7066257" y="3004072"/>
              <a:ext cx="348696" cy="50163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 flipV="1">
              <a:off x="7066256" y="3062261"/>
              <a:ext cx="386542" cy="26205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flipH="1">
              <a:off x="7066257" y="3096491"/>
              <a:ext cx="386541" cy="7960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H="1" flipV="1">
              <a:off x="7066256" y="3176100"/>
              <a:ext cx="386542" cy="802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本框 172"/>
          <p:cNvSpPr txBox="1"/>
          <p:nvPr/>
        </p:nvSpPr>
        <p:spPr>
          <a:xfrm>
            <a:off x="6060613" y="2439246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悬架</a:t>
            </a:r>
            <a:endParaRPr lang="zh-CN" altLang="en-US" sz="1600" b="1" dirty="0">
              <a:latin typeface="+mn-ea"/>
              <a:ea typeface="+mn-ea"/>
            </a:endParaRPr>
          </a:p>
        </p:txBody>
      </p:sp>
      <p:cxnSp>
        <p:nvCxnSpPr>
          <p:cNvPr id="175" name="直接箭头连接符 174"/>
          <p:cNvCxnSpPr>
            <a:stCxn id="97" idx="2"/>
          </p:cNvCxnSpPr>
          <p:nvPr/>
        </p:nvCxnSpPr>
        <p:spPr>
          <a:xfrm>
            <a:off x="2663048" y="2148666"/>
            <a:ext cx="34581" cy="21199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箭头连接符 176"/>
          <p:cNvCxnSpPr>
            <a:stCxn id="98" idx="2"/>
          </p:cNvCxnSpPr>
          <p:nvPr/>
        </p:nvCxnSpPr>
        <p:spPr>
          <a:xfrm>
            <a:off x="5854572" y="2148666"/>
            <a:ext cx="24161" cy="191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82015" y="3083653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车轮</a:t>
            </a:r>
            <a:endParaRPr lang="zh-CN" altLang="en-US" sz="1600" b="1" dirty="0">
              <a:latin typeface="+mn-ea"/>
              <a:ea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19715" y="3210217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轮胎接触点</a:t>
            </a:r>
            <a:endParaRPr lang="zh-CN" altLang="en-US" sz="1600" b="1" dirty="0">
              <a:latin typeface="+mn-ea"/>
              <a:ea typeface="+mn-ea"/>
            </a:endParaRPr>
          </a:p>
        </p:txBody>
      </p:sp>
      <p:cxnSp>
        <p:nvCxnSpPr>
          <p:cNvPr id="3" name="直接箭头连接符 2"/>
          <p:cNvCxnSpPr>
            <a:endCxn id="44" idx="4"/>
          </p:cNvCxnSpPr>
          <p:nvPr/>
        </p:nvCxnSpPr>
        <p:spPr>
          <a:xfrm>
            <a:off x="1834655" y="3422207"/>
            <a:ext cx="809105" cy="5022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流程图: 接点 58"/>
          <p:cNvSpPr/>
          <p:nvPr/>
        </p:nvSpPr>
        <p:spPr>
          <a:xfrm>
            <a:off x="2216446" y="3009029"/>
            <a:ext cx="900752" cy="887105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644644" y="138080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zh-CN" altLang="en-US" sz="2400" b="1" dirty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悬架位置计算</a:t>
            </a:r>
            <a:endParaRPr sz="2400" b="1" dirty="0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028262" y="3698442"/>
            <a:ext cx="4375808" cy="807741"/>
            <a:chOff x="1984511" y="2582153"/>
            <a:chExt cx="4375808" cy="981074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1984511" y="3529674"/>
              <a:ext cx="4375808" cy="33553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1998258" y="2594446"/>
              <a:ext cx="4332185" cy="369020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1998258" y="2952586"/>
              <a:ext cx="1190" cy="600011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330443" y="2582153"/>
              <a:ext cx="17146" cy="947521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3823092" y="389719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</a:rPr>
              <a:t>地面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028262" y="1242886"/>
            <a:ext cx="4493073" cy="8718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885933" y="1346672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</a:rPr>
              <a:t>车体</a:t>
            </a:r>
            <a:endParaRPr lang="zh-CN" altLang="en-US" sz="2800" b="1" dirty="0">
              <a:latin typeface="+mn-ea"/>
              <a:ea typeface="+mn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028661" y="1499621"/>
            <a:ext cx="201211" cy="193688"/>
            <a:chOff x="7025015" y="929897"/>
            <a:chExt cx="201211" cy="193688"/>
          </a:xfrm>
        </p:grpSpPr>
        <p:sp>
          <p:nvSpPr>
            <p:cNvPr id="75" name="流程图: 接点 74"/>
            <p:cNvSpPr/>
            <p:nvPr/>
          </p:nvSpPr>
          <p:spPr>
            <a:xfrm>
              <a:off x="7025015" y="929897"/>
              <a:ext cx="201211" cy="193688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>
              <a:stCxn id="75" idx="2"/>
              <a:endCxn id="75" idx="6"/>
            </p:cNvCxnSpPr>
            <p:nvPr/>
          </p:nvCxnSpPr>
          <p:spPr>
            <a:xfrm>
              <a:off x="7025015" y="1026741"/>
              <a:ext cx="20121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75" idx="0"/>
              <a:endCxn id="75" idx="4"/>
            </p:cNvCxnSpPr>
            <p:nvPr/>
          </p:nvCxnSpPr>
          <p:spPr>
            <a:xfrm>
              <a:off x="7125621" y="929897"/>
              <a:ext cx="0" cy="1936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流程图: 接点 56"/>
          <p:cNvSpPr/>
          <p:nvPr/>
        </p:nvSpPr>
        <p:spPr>
          <a:xfrm>
            <a:off x="2202281" y="2173932"/>
            <a:ext cx="900752" cy="887105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接点 59"/>
          <p:cNvSpPr/>
          <p:nvPr/>
        </p:nvSpPr>
        <p:spPr>
          <a:xfrm>
            <a:off x="2202281" y="2552460"/>
            <a:ext cx="900752" cy="887105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/>
        </p:nvGrpSpPr>
        <p:grpSpPr>
          <a:xfrm>
            <a:off x="2442761" y="2195937"/>
            <a:ext cx="465513" cy="1664976"/>
            <a:chOff x="7227916" y="2169622"/>
            <a:chExt cx="465513" cy="801891"/>
          </a:xfrm>
        </p:grpSpPr>
        <p:cxnSp>
          <p:nvCxnSpPr>
            <p:cNvPr id="101" name="直接连接符 100"/>
            <p:cNvCxnSpPr/>
            <p:nvPr/>
          </p:nvCxnSpPr>
          <p:spPr>
            <a:xfrm flipV="1">
              <a:off x="7227916" y="2169622"/>
              <a:ext cx="374073" cy="4157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7273636" y="2169622"/>
              <a:ext cx="328353" cy="157942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7273636" y="2327564"/>
              <a:ext cx="328353" cy="5818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7273636" y="2385754"/>
              <a:ext cx="328353" cy="95595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7273636" y="2481349"/>
              <a:ext cx="328353" cy="5818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7273636" y="2539539"/>
              <a:ext cx="328353" cy="9559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273636" y="2635133"/>
              <a:ext cx="328353" cy="5403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7273636" y="2689167"/>
              <a:ext cx="328353" cy="9559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H="1" flipV="1">
              <a:off x="7273636" y="2792787"/>
              <a:ext cx="328353" cy="46008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7306887" y="2846821"/>
              <a:ext cx="295103" cy="11666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 flipV="1">
              <a:off x="7306887" y="2963487"/>
              <a:ext cx="386542" cy="802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5" name="直接箭头连接符 174"/>
          <p:cNvCxnSpPr>
            <a:stCxn id="97" idx="2"/>
          </p:cNvCxnSpPr>
          <p:nvPr/>
        </p:nvCxnSpPr>
        <p:spPr>
          <a:xfrm>
            <a:off x="2663048" y="2148666"/>
            <a:ext cx="34581" cy="21199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097" y="2264185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光纤投射</a:t>
            </a:r>
            <a:endParaRPr lang="zh-CN" altLang="en-US" sz="1600" b="1" dirty="0">
              <a:latin typeface="+mn-ea"/>
              <a:ea typeface="+mn-ea"/>
            </a:endParaRPr>
          </a:p>
        </p:txBody>
      </p:sp>
      <p:sp>
        <p:nvSpPr>
          <p:cNvPr id="61" name="流程图: 接点 60"/>
          <p:cNvSpPr/>
          <p:nvPr/>
        </p:nvSpPr>
        <p:spPr>
          <a:xfrm>
            <a:off x="5383270" y="2630629"/>
            <a:ext cx="900752" cy="887105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7" name="直接箭头连接符 176"/>
          <p:cNvCxnSpPr/>
          <p:nvPr/>
        </p:nvCxnSpPr>
        <p:spPr>
          <a:xfrm>
            <a:off x="5833646" y="1814450"/>
            <a:ext cx="15012" cy="2274050"/>
          </a:xfrm>
          <a:prstGeom prst="straightConnector1">
            <a:avLst/>
          </a:prstGeom>
          <a:ln w="254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流程图: 接点 63"/>
          <p:cNvSpPr/>
          <p:nvPr/>
        </p:nvSpPr>
        <p:spPr>
          <a:xfrm>
            <a:off x="5748053" y="1661422"/>
            <a:ext cx="157448" cy="139521"/>
          </a:xfrm>
          <a:prstGeom prst="flowChartConnector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5650538" y="4094811"/>
            <a:ext cx="396240" cy="3810"/>
          </a:xfrm>
          <a:prstGeom prst="line">
            <a:avLst/>
          </a:prstGeom>
          <a:ln w="254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endCxn id="57" idx="0"/>
          </p:cNvCxnSpPr>
          <p:nvPr/>
        </p:nvCxnSpPr>
        <p:spPr>
          <a:xfrm>
            <a:off x="1558960" y="2172845"/>
            <a:ext cx="1093697" cy="108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1561548" y="2531383"/>
            <a:ext cx="1093697" cy="108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1578044" y="3439506"/>
            <a:ext cx="1093697" cy="108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1584499" y="3900495"/>
            <a:ext cx="1093697" cy="108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1777994" y="2204568"/>
            <a:ext cx="0" cy="313693"/>
          </a:xfrm>
          <a:prstGeom prst="line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1725930" y="3473158"/>
            <a:ext cx="2534" cy="406818"/>
          </a:xfrm>
          <a:prstGeom prst="line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1058" y="2158030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最大升缩</a:t>
            </a:r>
            <a:endParaRPr lang="zh-CN" altLang="en-US" sz="1600" b="1" dirty="0">
              <a:latin typeface="+mn-ea"/>
              <a:ea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20558" y="3480508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最大下垂</a:t>
            </a:r>
            <a:endParaRPr lang="zh-CN" altLang="en-US" sz="1600" b="1" dirty="0">
              <a:latin typeface="+mn-ea"/>
              <a:ea typeface="+mn-ea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623358" y="3090774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悬挂弹簧</a:t>
            </a:r>
            <a:endParaRPr lang="zh-CN" altLang="en-US" sz="1600" b="1" dirty="0">
              <a:latin typeface="+mn-ea"/>
              <a:ea typeface="+mn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2880738" y="3286619"/>
            <a:ext cx="796375" cy="247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H="1" flipV="1">
            <a:off x="5878830" y="2374430"/>
            <a:ext cx="509634" cy="49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59"/>
          <p:cNvSpPr/>
          <p:nvPr/>
        </p:nvSpPr>
        <p:spPr>
          <a:xfrm>
            <a:off x="574173" y="202618"/>
            <a:ext cx="1235429" cy="2255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555" y="327991"/>
            <a:ext cx="830751" cy="733456"/>
          </a:xfrm>
          <a:prstGeom prst="rect">
            <a:avLst/>
          </a:prstGeom>
        </p:spPr>
      </p:pic>
      <p:sp>
        <p:nvSpPr>
          <p:cNvPr id="48" name="圆角矩形 49"/>
          <p:cNvSpPr/>
          <p:nvPr/>
        </p:nvSpPr>
        <p:spPr>
          <a:xfrm>
            <a:off x="338724" y="2482445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仿真场景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75168" y="1047025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80" y="1477988"/>
            <a:ext cx="816796" cy="693039"/>
          </a:xfrm>
          <a:prstGeom prst="rect">
            <a:avLst/>
          </a:prstGeom>
        </p:spPr>
      </p:pic>
      <p:sp>
        <p:nvSpPr>
          <p:cNvPr id="51" name="圆角矩形 50"/>
          <p:cNvSpPr/>
          <p:nvPr/>
        </p:nvSpPr>
        <p:spPr>
          <a:xfrm>
            <a:off x="683395" y="2089643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BeamNG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3" name="圆角矩形 59"/>
          <p:cNvSpPr/>
          <p:nvPr/>
        </p:nvSpPr>
        <p:spPr>
          <a:xfrm>
            <a:off x="581425" y="2874998"/>
            <a:ext cx="1235429" cy="14272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49"/>
          <p:cNvSpPr/>
          <p:nvPr/>
        </p:nvSpPr>
        <p:spPr>
          <a:xfrm>
            <a:off x="376787" y="4306863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真实场景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737878" y="3878241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物理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智能体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5" y="3129033"/>
            <a:ext cx="1071172" cy="604797"/>
          </a:xfrm>
          <a:prstGeom prst="rect">
            <a:avLst/>
          </a:prstGeom>
        </p:spPr>
      </p:pic>
      <p:sp>
        <p:nvSpPr>
          <p:cNvPr id="64" name="圆角矩形 59"/>
          <p:cNvSpPr/>
          <p:nvPr/>
        </p:nvSpPr>
        <p:spPr>
          <a:xfrm>
            <a:off x="2095602" y="28358"/>
            <a:ext cx="6346651" cy="472747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370" y="264543"/>
            <a:ext cx="581025" cy="685800"/>
          </a:xfrm>
          <a:prstGeom prst="rect">
            <a:avLst/>
          </a:prstGeom>
        </p:spPr>
      </p:pic>
      <p:sp>
        <p:nvSpPr>
          <p:cNvPr id="66" name="圆角矩形 65"/>
          <p:cNvSpPr/>
          <p:nvPr/>
        </p:nvSpPr>
        <p:spPr>
          <a:xfrm>
            <a:off x="2344544" y="94410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GPS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132" y="1439144"/>
            <a:ext cx="809625" cy="628650"/>
          </a:xfrm>
          <a:prstGeom prst="rect">
            <a:avLst/>
          </a:prstGeom>
        </p:spPr>
      </p:pic>
      <p:sp>
        <p:nvSpPr>
          <p:cNvPr id="68" name="圆角矩形 67"/>
          <p:cNvSpPr/>
          <p:nvPr/>
        </p:nvSpPr>
        <p:spPr>
          <a:xfrm>
            <a:off x="2273295" y="2111837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雷达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756" y="2578626"/>
            <a:ext cx="714375" cy="419100"/>
          </a:xfrm>
          <a:prstGeom prst="rect">
            <a:avLst/>
          </a:prstGeom>
        </p:spPr>
      </p:pic>
      <p:sp>
        <p:nvSpPr>
          <p:cNvPr id="69" name="圆角矩形 68"/>
          <p:cNvSpPr/>
          <p:nvPr/>
        </p:nvSpPr>
        <p:spPr>
          <a:xfrm>
            <a:off x="2273295" y="300541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相机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191" y="3470521"/>
            <a:ext cx="571500" cy="542925"/>
          </a:xfrm>
          <a:prstGeom prst="rect">
            <a:avLst/>
          </a:prstGeom>
        </p:spPr>
      </p:pic>
      <p:sp>
        <p:nvSpPr>
          <p:cNvPr id="71" name="圆角矩形 70"/>
          <p:cNvSpPr/>
          <p:nvPr/>
        </p:nvSpPr>
        <p:spPr>
          <a:xfrm>
            <a:off x="2224747" y="3955894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生理信号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3" name="圆角矩形 59"/>
          <p:cNvSpPr/>
          <p:nvPr/>
        </p:nvSpPr>
        <p:spPr>
          <a:xfrm>
            <a:off x="3527702" y="83217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3861" y="111064"/>
            <a:ext cx="1209411" cy="630504"/>
          </a:xfrm>
          <a:prstGeom prst="rect">
            <a:avLst/>
          </a:prstGeom>
        </p:spPr>
      </p:pic>
      <p:sp>
        <p:nvSpPr>
          <p:cNvPr id="74" name="圆角矩形 73"/>
          <p:cNvSpPr/>
          <p:nvPr/>
        </p:nvSpPr>
        <p:spPr>
          <a:xfrm>
            <a:off x="3810281" y="77918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SLAM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6" name="圆角矩形 59"/>
          <p:cNvSpPr/>
          <p:nvPr/>
        </p:nvSpPr>
        <p:spPr>
          <a:xfrm>
            <a:off x="3552592" y="1073439"/>
            <a:ext cx="1351088" cy="1515893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2084" y="1094361"/>
            <a:ext cx="439364" cy="4942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4388" y="1187368"/>
            <a:ext cx="703994" cy="3785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4923" y="1718983"/>
            <a:ext cx="372287" cy="5956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2181" y="1789146"/>
            <a:ext cx="540450" cy="509390"/>
          </a:xfrm>
          <a:prstGeom prst="rect">
            <a:avLst/>
          </a:prstGeom>
        </p:spPr>
      </p:pic>
      <p:sp>
        <p:nvSpPr>
          <p:cNvPr id="75" name="圆角矩形 74"/>
          <p:cNvSpPr/>
          <p:nvPr/>
        </p:nvSpPr>
        <p:spPr>
          <a:xfrm>
            <a:off x="3458582" y="150160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091450" y="153462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3458582" y="230973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信号灯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4115056" y="229987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交通标志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3815864" y="254385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识别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8" name="圆角矩形 59"/>
          <p:cNvSpPr/>
          <p:nvPr/>
        </p:nvSpPr>
        <p:spPr>
          <a:xfrm>
            <a:off x="3583781" y="2867241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3866360" y="354415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分割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673" y="2915972"/>
            <a:ext cx="463968" cy="4765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535" y="2944586"/>
            <a:ext cx="690525" cy="460350"/>
          </a:xfrm>
          <a:prstGeom prst="rect">
            <a:avLst/>
          </a:prstGeom>
        </p:spPr>
      </p:pic>
      <p:sp>
        <p:nvSpPr>
          <p:cNvPr id="91" name="圆角矩形 90"/>
          <p:cNvSpPr/>
          <p:nvPr/>
        </p:nvSpPr>
        <p:spPr>
          <a:xfrm>
            <a:off x="3548633" y="335482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道路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4164050" y="331921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车道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4" name="圆角矩形 59"/>
          <p:cNvSpPr/>
          <p:nvPr/>
        </p:nvSpPr>
        <p:spPr>
          <a:xfrm>
            <a:off x="3534051" y="379829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3916474" y="4476242"/>
            <a:ext cx="62332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检测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3486122" y="423347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生理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4114320" y="425027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注意力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6741" y="3854693"/>
            <a:ext cx="510370" cy="4435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35968" y="3826053"/>
            <a:ext cx="477034" cy="484154"/>
          </a:xfrm>
          <a:prstGeom prst="rect">
            <a:avLst/>
          </a:prstGeom>
        </p:spPr>
      </p:pic>
      <p:sp>
        <p:nvSpPr>
          <p:cNvPr id="100" name="圆角矩形 59"/>
          <p:cNvSpPr/>
          <p:nvPr/>
        </p:nvSpPr>
        <p:spPr>
          <a:xfrm>
            <a:off x="5149271" y="10701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7766" y="121435"/>
            <a:ext cx="714101" cy="578362"/>
          </a:xfrm>
          <a:prstGeom prst="rect">
            <a:avLst/>
          </a:prstGeom>
        </p:spPr>
      </p:pic>
      <p:sp>
        <p:nvSpPr>
          <p:cNvPr id="102" name="圆角矩形 101"/>
          <p:cNvSpPr/>
          <p:nvPr/>
        </p:nvSpPr>
        <p:spPr>
          <a:xfrm>
            <a:off x="5442420" y="79384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定位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3" name="圆角矩形 59"/>
          <p:cNvSpPr/>
          <p:nvPr/>
        </p:nvSpPr>
        <p:spPr>
          <a:xfrm>
            <a:off x="5126371" y="1330540"/>
            <a:ext cx="1351088" cy="1842729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5412145" y="203573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12143" y="1400594"/>
            <a:ext cx="779544" cy="58941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52683" y="2364099"/>
            <a:ext cx="913730" cy="501221"/>
          </a:xfrm>
          <a:prstGeom prst="rect">
            <a:avLst/>
          </a:prstGeom>
        </p:spPr>
      </p:pic>
      <p:sp>
        <p:nvSpPr>
          <p:cNvPr id="106" name="圆角矩形 105"/>
          <p:cNvSpPr/>
          <p:nvPr/>
        </p:nvSpPr>
        <p:spPr>
          <a:xfrm>
            <a:off x="5388222" y="2803247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5390028" y="315139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预测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8" name="圆角矩形 59"/>
          <p:cNvSpPr/>
          <p:nvPr/>
        </p:nvSpPr>
        <p:spPr>
          <a:xfrm>
            <a:off x="5107830" y="3686304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5388222" y="439154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人机交互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29430" y="3771353"/>
            <a:ext cx="561554" cy="567059"/>
          </a:xfrm>
          <a:prstGeom prst="rect">
            <a:avLst/>
          </a:prstGeom>
        </p:spPr>
      </p:pic>
      <p:sp>
        <p:nvSpPr>
          <p:cNvPr id="111" name="圆角矩形 110"/>
          <p:cNvSpPr/>
          <p:nvPr/>
        </p:nvSpPr>
        <p:spPr>
          <a:xfrm>
            <a:off x="5605466" y="388444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行为质量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12" name="圆角矩形 59"/>
          <p:cNvSpPr/>
          <p:nvPr/>
        </p:nvSpPr>
        <p:spPr>
          <a:xfrm>
            <a:off x="6769000" y="107018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6917676" y="89587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路径规划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73981" y="137426"/>
            <a:ext cx="1294975" cy="672075"/>
          </a:xfrm>
          <a:prstGeom prst="rect">
            <a:avLst/>
          </a:prstGeom>
        </p:spPr>
      </p:pic>
      <p:sp>
        <p:nvSpPr>
          <p:cNvPr id="116" name="圆角矩形 59"/>
          <p:cNvSpPr/>
          <p:nvPr/>
        </p:nvSpPr>
        <p:spPr>
          <a:xfrm>
            <a:off x="6784476" y="1333250"/>
            <a:ext cx="1456608" cy="216918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7157099" y="320896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路径跟随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84971" y="1528897"/>
            <a:ext cx="1283985" cy="504601"/>
          </a:xfrm>
          <a:prstGeom prst="rect">
            <a:avLst/>
          </a:prstGeom>
        </p:spPr>
      </p:pic>
      <p:sp>
        <p:nvSpPr>
          <p:cNvPr id="121" name="圆角矩形 120"/>
          <p:cNvSpPr/>
          <p:nvPr/>
        </p:nvSpPr>
        <p:spPr>
          <a:xfrm>
            <a:off x="7105826" y="2069476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PID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89352" y="2250618"/>
            <a:ext cx="1050392" cy="1016940"/>
          </a:xfrm>
          <a:prstGeom prst="rect">
            <a:avLst/>
          </a:prstGeom>
        </p:spPr>
      </p:pic>
      <p:sp>
        <p:nvSpPr>
          <p:cNvPr id="123" name="圆角矩形 122"/>
          <p:cNvSpPr/>
          <p:nvPr/>
        </p:nvSpPr>
        <p:spPr>
          <a:xfrm>
            <a:off x="7120509" y="348653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控制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24" name="圆角矩形 59"/>
          <p:cNvSpPr/>
          <p:nvPr/>
        </p:nvSpPr>
        <p:spPr>
          <a:xfrm>
            <a:off x="6793494" y="3756503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7157099" y="442456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切换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0911" y="3834846"/>
            <a:ext cx="1291745" cy="580976"/>
          </a:xfrm>
          <a:prstGeom prst="rect">
            <a:avLst/>
          </a:prstGeom>
        </p:spPr>
      </p:pic>
      <p:cxnSp>
        <p:nvCxnSpPr>
          <p:cNvPr id="131" name="直接箭头连接符 130"/>
          <p:cNvCxnSpPr>
            <a:stCxn id="46" idx="3"/>
          </p:cNvCxnSpPr>
          <p:nvPr/>
        </p:nvCxnSpPr>
        <p:spPr>
          <a:xfrm>
            <a:off x="1809600" y="1330538"/>
            <a:ext cx="286000" cy="27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53" idx="3"/>
          </p:cNvCxnSpPr>
          <p:nvPr/>
        </p:nvCxnSpPr>
        <p:spPr>
          <a:xfrm flipV="1">
            <a:off x="1816852" y="3587904"/>
            <a:ext cx="28865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8" idx="3"/>
          </p:cNvCxnSpPr>
          <p:nvPr/>
        </p:nvCxnSpPr>
        <p:spPr>
          <a:xfrm>
            <a:off x="3059395" y="607445"/>
            <a:ext cx="427569" cy="55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 flipV="1">
            <a:off x="3184009" y="800599"/>
            <a:ext cx="326452" cy="860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>
            <a:off x="3183064" y="1660116"/>
            <a:ext cx="328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23" idx="3"/>
          </p:cNvCxnSpPr>
          <p:nvPr/>
        </p:nvCxnSpPr>
        <p:spPr>
          <a:xfrm flipV="1">
            <a:off x="3119131" y="2075619"/>
            <a:ext cx="412109" cy="7125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3125237" y="2803247"/>
            <a:ext cx="446700" cy="4298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3148401" y="2823451"/>
            <a:ext cx="365458" cy="1368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3055383" y="3733828"/>
            <a:ext cx="466407" cy="449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endCxn id="100" idx="1"/>
          </p:cNvCxnSpPr>
          <p:nvPr/>
        </p:nvCxnSpPr>
        <p:spPr>
          <a:xfrm>
            <a:off x="4878792" y="464118"/>
            <a:ext cx="270481" cy="7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00" idx="3"/>
            <a:endCxn id="112" idx="1"/>
          </p:cNvCxnSpPr>
          <p:nvPr/>
        </p:nvCxnSpPr>
        <p:spPr>
          <a:xfrm>
            <a:off x="6500361" y="471777"/>
            <a:ext cx="2686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7797864" y="836538"/>
            <a:ext cx="984" cy="490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 flipV="1">
            <a:off x="7719591" y="3502438"/>
            <a:ext cx="0" cy="254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 flipV="1">
            <a:off x="6500361" y="4076463"/>
            <a:ext cx="284117" cy="9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>
            <a:off x="6471183" y="2803247"/>
            <a:ext cx="2978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>
            <a:off x="6477461" y="1789146"/>
            <a:ext cx="30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stCxn id="86" idx="3"/>
          </p:cNvCxnSpPr>
          <p:nvPr/>
        </p:nvCxnSpPr>
        <p:spPr>
          <a:xfrm flipV="1">
            <a:off x="4903682" y="1831385"/>
            <a:ext cx="24559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/>
          <p:nvPr/>
        </p:nvCxnSpPr>
        <p:spPr>
          <a:xfrm>
            <a:off x="4934395" y="3093229"/>
            <a:ext cx="1862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/>
          <p:nvPr/>
        </p:nvCxnSpPr>
        <p:spPr>
          <a:xfrm>
            <a:off x="4903680" y="4163057"/>
            <a:ext cx="204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91"/>
          <p:cNvSpPr/>
          <p:nvPr/>
        </p:nvSpPr>
        <p:spPr>
          <a:xfrm>
            <a:off x="3678673" y="4906593"/>
            <a:ext cx="4149554" cy="214000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安全分析与评估</a:t>
            </a:r>
            <a:r>
              <a:rPr lang="en-US" altLang="zh-CN" sz="1100" b="1">
                <a:solidFill>
                  <a:schemeClr val="tx1"/>
                </a:solidFill>
              </a:rPr>
              <a:t>(</a:t>
            </a:r>
            <a:r>
              <a:rPr lang="zh-CN" altLang="en-US" sz="1100" b="1">
                <a:solidFill>
                  <a:schemeClr val="tx1"/>
                </a:solidFill>
              </a:rPr>
              <a:t>验证、测试、攻击等</a:t>
            </a:r>
            <a:r>
              <a:rPr lang="en-US" altLang="zh-CN" sz="1100" b="1">
                <a:solidFill>
                  <a:schemeClr val="tx1"/>
                </a:solidFill>
              </a:rPr>
              <a:t>)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4259325" y="4770501"/>
            <a:ext cx="0" cy="13609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>
            <a:off x="6642417" y="4770501"/>
            <a:ext cx="0" cy="13609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282487" y="3316648"/>
            <a:ext cx="8705571" cy="1279923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617645" y="1786615"/>
            <a:ext cx="4265165" cy="1302189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561684" y="3619743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生成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生成点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945522" y="3619898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生成车道线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92265" y="3606036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生成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道路网格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600916" y="3889616"/>
            <a:ext cx="344606" cy="1887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76352" y="3891348"/>
            <a:ext cx="385330" cy="155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61461" y="3620461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生成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地形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82773" y="3891346"/>
            <a:ext cx="678686" cy="718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534557" y="3620461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生成树的位置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90385" y="3620461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完成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62428" y="3892064"/>
            <a:ext cx="472129" cy="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435524" y="3892064"/>
            <a:ext cx="554861" cy="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67058" y="3358409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Generate</a:t>
            </a:r>
            <a:r>
              <a:rPr lang="en-US" altLang="zh-CN">
                <a:solidFill>
                  <a:srgbClr val="C00000"/>
                </a:solidFill>
                <a:sym typeface="Wingdings 2" panose="05020102010507070707" pitchFamily="18" charset="2"/>
              </a:rPr>
              <a:t>All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79263" y="2367990"/>
            <a:ext cx="441875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循环 </a:t>
            </a:r>
            <a:r>
              <a:rPr lang="en-US" altLang="zh-CN">
                <a:solidFill>
                  <a:schemeClr val="tx1"/>
                </a:solidFill>
              </a:rPr>
              <a:t>Generate</a:t>
            </a:r>
            <a:r>
              <a:rPr lang="en-US" altLang="zh-CN">
                <a:solidFill>
                  <a:srgbClr val="C00000"/>
                </a:solidFill>
              </a:rPr>
              <a:t>Tile</a:t>
            </a:r>
            <a:r>
              <a:rPr lang="en-US" altLang="zh-CN">
                <a:solidFill>
                  <a:schemeClr val="tx1"/>
                </a:solidFill>
              </a:rPr>
              <a:t>Standalone() </a:t>
            </a:r>
            <a:r>
              <a:rPr lang="zh-CN" altLang="en-US">
                <a:solidFill>
                  <a:schemeClr val="tx1"/>
                </a:solidFill>
              </a:rPr>
              <a:t>生成每一个地图瓦片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335508" y="2801355"/>
            <a:ext cx="2596259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Generate</a:t>
            </a:r>
            <a:r>
              <a:rPr lang="en-US" altLang="zh-CN">
                <a:solidFill>
                  <a:srgbClr val="C00000"/>
                </a:solidFill>
              </a:rPr>
              <a:t>Tile</a:t>
            </a:r>
            <a:r>
              <a:rPr lang="en-US" altLang="zh-CN">
                <a:solidFill>
                  <a:schemeClr val="tx1"/>
                </a:solidFill>
              </a:rPr>
              <a:t>() </a:t>
            </a:r>
            <a:r>
              <a:rPr lang="zh-CN" altLang="en-US">
                <a:solidFill>
                  <a:schemeClr val="tx1"/>
                </a:solidFill>
              </a:rPr>
              <a:t>生成地图瓦片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731009" y="1893412"/>
            <a:ext cx="164197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C00000"/>
                </a:solidFill>
              </a:rPr>
              <a:t>Load</a:t>
            </a:r>
            <a:r>
              <a:rPr lang="en-US" altLang="zh-CN">
                <a:solidFill>
                  <a:schemeClr val="tx1"/>
                </a:solidFill>
              </a:rPr>
              <a:t>Map()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979593" y="1111626"/>
            <a:ext cx="1473916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ImportXODR()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79595" y="156193"/>
            <a:ext cx="363414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UOpenDriveToMap::</a:t>
            </a:r>
            <a:r>
              <a:rPr lang="en-US" altLang="zh-CN">
                <a:solidFill>
                  <a:srgbClr val="C00000"/>
                </a:solidFill>
              </a:rPr>
              <a:t>Create</a:t>
            </a:r>
            <a:r>
              <a:rPr lang="en-US" altLang="zh-CN">
                <a:solidFill>
                  <a:schemeClr val="tx1"/>
                </a:solidFill>
              </a:rPr>
              <a:t>Map()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47822" y="4651509"/>
            <a:ext cx="16530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tx1"/>
                </a:solidFill>
              </a:rPr>
              <a:t>生成有序分块网格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600916" y="4292870"/>
            <a:ext cx="18272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GenerateLaneMarks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921519" y="1111626"/>
            <a:ext cx="1420846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ImportOSM()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607591" y="592217"/>
            <a:ext cx="4207822" cy="299420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如果</a:t>
            </a:r>
            <a:r>
              <a:rPr lang="en-US" altLang="zh-CN">
                <a:solidFill>
                  <a:schemeClr val="tx1"/>
                </a:solidFill>
              </a:rPr>
              <a:t>URL</a:t>
            </a:r>
            <a:r>
              <a:rPr lang="zh-CN" altLang="en-US">
                <a:solidFill>
                  <a:schemeClr val="tx1"/>
                </a:solidFill>
              </a:rPr>
              <a:t>为空，</a:t>
            </a:r>
            <a:r>
              <a:rPr lang="en-US" altLang="zh-CN">
                <a:solidFill>
                  <a:schemeClr val="tx1"/>
                </a:solidFill>
              </a:rPr>
              <a:t>FileDownloader-&gt;StartDownload()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550250" y="116784"/>
            <a:ext cx="4403439" cy="1408988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3" name="直接箭头连接符 2"/>
          <p:cNvCxnSpPr>
            <a:stCxn id="29" idx="2"/>
            <a:endCxn id="27" idx="0"/>
          </p:cNvCxnSpPr>
          <p:nvPr/>
        </p:nvCxnSpPr>
        <p:spPr>
          <a:xfrm flipH="1">
            <a:off x="4750226" y="1525774"/>
            <a:ext cx="1742" cy="260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18" idx="2"/>
            <a:endCxn id="28" idx="0"/>
          </p:cNvCxnSpPr>
          <p:nvPr/>
        </p:nvCxnSpPr>
        <p:spPr>
          <a:xfrm>
            <a:off x="4633638" y="3080949"/>
            <a:ext cx="1635" cy="2356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1543816" y="2297911"/>
            <a:ext cx="101625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地图瓦片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563007" y="612045"/>
            <a:ext cx="101625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地图文件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094267" y="4316977"/>
            <a:ext cx="18272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GenerateSpawnPoints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718316" y="4292870"/>
            <a:ext cx="18272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CreateTerrain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071412" y="4288291"/>
            <a:ext cx="18272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GenerateTreePositions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47822" y="4280973"/>
            <a:ext cx="1556299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GenerateRoadMesh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268508" y="4820800"/>
            <a:ext cx="16530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LibCarla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7435522" y="4302634"/>
            <a:ext cx="18272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GenerationFinished</a:t>
            </a:r>
            <a:endParaRPr lang="zh-CN" altLang="en-US" sz="105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1274846" y="1535658"/>
            <a:ext cx="1388962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主服务器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449718" y="2490572"/>
            <a:ext cx="1048492" cy="4340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 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/>
          <p:cNvCxnSpPr>
            <a:stCxn id="50" idx="2"/>
            <a:endCxn id="54" idx="0"/>
          </p:cNvCxnSpPr>
          <p:nvPr/>
        </p:nvCxnSpPr>
        <p:spPr>
          <a:xfrm>
            <a:off x="1969329" y="2102817"/>
            <a:ext cx="4637" cy="387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59"/>
          <p:cNvSpPr/>
          <p:nvPr/>
        </p:nvSpPr>
        <p:spPr>
          <a:xfrm>
            <a:off x="424323" y="3614762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圆角矩形 59"/>
          <p:cNvSpPr/>
          <p:nvPr/>
        </p:nvSpPr>
        <p:spPr>
          <a:xfrm>
            <a:off x="2232412" y="3614762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>
            <a:stCxn id="54" idx="2"/>
            <a:endCxn id="15" idx="0"/>
          </p:cNvCxnSpPr>
          <p:nvPr/>
        </p:nvCxnSpPr>
        <p:spPr>
          <a:xfrm flipH="1">
            <a:off x="1068082" y="2924619"/>
            <a:ext cx="905882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54" idx="2"/>
            <a:endCxn id="16" idx="0"/>
          </p:cNvCxnSpPr>
          <p:nvPr/>
        </p:nvCxnSpPr>
        <p:spPr>
          <a:xfrm>
            <a:off x="1973966" y="2924619"/>
            <a:ext cx="902207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59"/>
          <p:cNvSpPr/>
          <p:nvPr/>
        </p:nvSpPr>
        <p:spPr>
          <a:xfrm>
            <a:off x="3281398" y="1544670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5" name="圆角矩形 59"/>
          <p:cNvSpPr/>
          <p:nvPr/>
        </p:nvSpPr>
        <p:spPr>
          <a:xfrm>
            <a:off x="5031526" y="1068251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圆角矩形 59"/>
          <p:cNvSpPr/>
          <p:nvPr/>
        </p:nvSpPr>
        <p:spPr>
          <a:xfrm>
            <a:off x="5031526" y="2110905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/>
          <p:cNvCxnSpPr>
            <a:stCxn id="50" idx="3"/>
            <a:endCxn id="24" idx="1"/>
          </p:cNvCxnSpPr>
          <p:nvPr/>
        </p:nvCxnSpPr>
        <p:spPr>
          <a:xfrm>
            <a:off x="2663808" y="1819238"/>
            <a:ext cx="617590" cy="9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5" idx="1"/>
          </p:cNvCxnSpPr>
          <p:nvPr/>
        </p:nvCxnSpPr>
        <p:spPr>
          <a:xfrm flipH="1">
            <a:off x="4445000" y="1351830"/>
            <a:ext cx="586526" cy="232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7" idx="1"/>
          </p:cNvCxnSpPr>
          <p:nvPr/>
        </p:nvCxnSpPr>
        <p:spPr>
          <a:xfrm flipH="1" flipV="1">
            <a:off x="4445000" y="2060107"/>
            <a:ext cx="586526" cy="334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9"/>
          <p:cNvSpPr/>
          <p:nvPr/>
        </p:nvSpPr>
        <p:spPr>
          <a:xfrm>
            <a:off x="6589270" y="1068253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5" name="圆角矩形 49"/>
          <p:cNvSpPr/>
          <p:nvPr/>
        </p:nvSpPr>
        <p:spPr>
          <a:xfrm>
            <a:off x="6589270" y="2102817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/>
          <p:cNvCxnSpPr>
            <a:stCxn id="43" idx="1"/>
            <a:endCxn id="25" idx="3"/>
          </p:cNvCxnSpPr>
          <p:nvPr/>
        </p:nvCxnSpPr>
        <p:spPr>
          <a:xfrm flipH="1" flipV="1">
            <a:off x="6163562" y="1351832"/>
            <a:ext cx="42570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1"/>
            <a:endCxn id="27" idx="3"/>
          </p:cNvCxnSpPr>
          <p:nvPr/>
        </p:nvCxnSpPr>
        <p:spPr>
          <a:xfrm flipH="1">
            <a:off x="6163562" y="2386397"/>
            <a:ext cx="425706" cy="8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9"/>
          <p:cNvSpPr/>
          <p:nvPr/>
        </p:nvSpPr>
        <p:spPr>
          <a:xfrm>
            <a:off x="6717733" y="140391"/>
            <a:ext cx="902269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5" name="圆角矩形 59"/>
          <p:cNvSpPr/>
          <p:nvPr/>
        </p:nvSpPr>
        <p:spPr>
          <a:xfrm>
            <a:off x="6717731" y="3047602"/>
            <a:ext cx="949894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59" name="直接箭头连接符 58"/>
          <p:cNvCxnSpPr>
            <a:stCxn id="43" idx="0"/>
            <a:endCxn id="52" idx="2"/>
          </p:cNvCxnSpPr>
          <p:nvPr/>
        </p:nvCxnSpPr>
        <p:spPr>
          <a:xfrm flipH="1" flipV="1">
            <a:off x="7168868" y="707549"/>
            <a:ext cx="4825" cy="3607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45" idx="2"/>
            <a:endCxn id="55" idx="0"/>
          </p:cNvCxnSpPr>
          <p:nvPr/>
        </p:nvCxnSpPr>
        <p:spPr>
          <a:xfrm>
            <a:off x="7173693" y="2669974"/>
            <a:ext cx="18987" cy="3776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/>
          <p:cNvSpPr/>
          <p:nvPr/>
        </p:nvSpPr>
        <p:spPr>
          <a:xfrm>
            <a:off x="39518" y="1584609"/>
            <a:ext cx="896610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平行四边形 70"/>
          <p:cNvSpPr/>
          <p:nvPr/>
        </p:nvSpPr>
        <p:spPr>
          <a:xfrm>
            <a:off x="8292167" y="2150174"/>
            <a:ext cx="806251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 1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平行四边形 73"/>
          <p:cNvSpPr/>
          <p:nvPr/>
        </p:nvSpPr>
        <p:spPr>
          <a:xfrm>
            <a:off x="8232484" y="1113415"/>
            <a:ext cx="844223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 0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连接符: 肘形 90"/>
          <p:cNvCxnSpPr>
            <a:stCxn id="52" idx="3"/>
            <a:endCxn id="16" idx="3"/>
          </p:cNvCxnSpPr>
          <p:nvPr/>
        </p:nvCxnSpPr>
        <p:spPr>
          <a:xfrm flipH="1">
            <a:off x="3519930" y="423970"/>
            <a:ext cx="4100070" cy="3407814"/>
          </a:xfrm>
          <a:prstGeom prst="bentConnector3">
            <a:avLst>
              <a:gd name="adj1" fmla="val -848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/>
          <p:cNvCxnSpPr>
            <a:stCxn id="55" idx="2"/>
            <a:endCxn id="15" idx="2"/>
          </p:cNvCxnSpPr>
          <p:nvPr/>
        </p:nvCxnSpPr>
        <p:spPr>
          <a:xfrm rot="5400000">
            <a:off x="3913359" y="769485"/>
            <a:ext cx="434047" cy="6124596"/>
          </a:xfrm>
          <a:prstGeom prst="bentConnector3">
            <a:avLst>
              <a:gd name="adj1" fmla="val 152667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67" idx="2"/>
            <a:endCxn id="50" idx="1"/>
          </p:cNvCxnSpPr>
          <p:nvPr/>
        </p:nvCxnSpPr>
        <p:spPr>
          <a:xfrm flipV="1">
            <a:off x="876693" y="1819238"/>
            <a:ext cx="398155" cy="3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43" idx="3"/>
            <a:endCxn id="74" idx="5"/>
          </p:cNvCxnSpPr>
          <p:nvPr/>
        </p:nvCxnSpPr>
        <p:spPr>
          <a:xfrm flipV="1">
            <a:off x="7758113" y="1351163"/>
            <a:ext cx="533806" cy="6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45" idx="3"/>
            <a:endCxn id="71" idx="5"/>
          </p:cNvCxnSpPr>
          <p:nvPr/>
        </p:nvCxnSpPr>
        <p:spPr>
          <a:xfrm>
            <a:off x="7758115" y="2386397"/>
            <a:ext cx="593489" cy="152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31"/>
          <p:cNvSpPr/>
          <p:nvPr/>
        </p:nvSpPr>
        <p:spPr>
          <a:xfrm>
            <a:off x="2609934" y="1408864"/>
            <a:ext cx="74714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场景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数据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圆角矩形 31"/>
          <p:cNvSpPr/>
          <p:nvPr/>
        </p:nvSpPr>
        <p:spPr>
          <a:xfrm>
            <a:off x="2599029" y="1870582"/>
            <a:ext cx="74714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2002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角矩形 31"/>
          <p:cNvSpPr/>
          <p:nvPr/>
        </p:nvSpPr>
        <p:spPr>
          <a:xfrm>
            <a:off x="-131836" y="2093897"/>
            <a:ext cx="102936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</a:rPr>
              <a:t>nullrhi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圆角矩形 31"/>
          <p:cNvSpPr/>
          <p:nvPr/>
        </p:nvSpPr>
        <p:spPr>
          <a:xfrm>
            <a:off x="1858328" y="2156898"/>
            <a:ext cx="84744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连接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7" name="圆角矩形 31"/>
          <p:cNvSpPr/>
          <p:nvPr/>
        </p:nvSpPr>
        <p:spPr>
          <a:xfrm>
            <a:off x="4040501" y="3904337"/>
            <a:ext cx="262731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传感器数据（对用户透明）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8" name="圆角矩形 31"/>
          <p:cNvSpPr/>
          <p:nvPr/>
        </p:nvSpPr>
        <p:spPr>
          <a:xfrm>
            <a:off x="1467954" y="1219313"/>
            <a:ext cx="102936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物理数据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04900" y="104776"/>
            <a:ext cx="6819900" cy="49557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66687" y="2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  <a:endParaRPr lang="en-US" altLang="zh-CN" dirty="0"/>
          </a:p>
          <a:p>
            <a:pPr algn="ctr"/>
            <a:r>
              <a:rPr lang="zh-CN" altLang="en-US" dirty="0"/>
              <a:t>服务器（</a:t>
            </a:r>
            <a:r>
              <a:rPr lang="zh-CN" altLang="en-US"/>
              <a:t>虚幻）</a:t>
            </a:r>
            <a:endParaRPr lang="en-US" altLang="zh-CN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604087" y="704850"/>
            <a:ext cx="715879" cy="429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圆角矩形 49"/>
          <p:cNvSpPr/>
          <p:nvPr/>
        </p:nvSpPr>
        <p:spPr>
          <a:xfrm>
            <a:off x="1875671" y="1035051"/>
            <a:ext cx="2610604" cy="31702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圆角矩形 49"/>
          <p:cNvSpPr/>
          <p:nvPr/>
        </p:nvSpPr>
        <p:spPr>
          <a:xfrm>
            <a:off x="1992769" y="1543452"/>
            <a:ext cx="2376408" cy="610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抽取责任敏感安全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世界模型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6" name="圆角矩形 49"/>
          <p:cNvSpPr/>
          <p:nvPr/>
        </p:nvSpPr>
        <p:spPr>
          <a:xfrm>
            <a:off x="1986419" y="2305051"/>
            <a:ext cx="2376408" cy="18033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7" name="圆角矩形 49"/>
          <p:cNvSpPr/>
          <p:nvPr/>
        </p:nvSpPr>
        <p:spPr>
          <a:xfrm>
            <a:off x="2091197" y="1073152"/>
            <a:ext cx="2118855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责任敏感安全传感器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8" name="圆角矩形 49"/>
          <p:cNvSpPr/>
          <p:nvPr/>
        </p:nvSpPr>
        <p:spPr>
          <a:xfrm>
            <a:off x="2122881" y="2351912"/>
            <a:ext cx="2118855" cy="4448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tx1"/>
                </a:solidFill>
              </a:rPr>
              <a:t>自动驾驶</a:t>
            </a:r>
            <a:endParaRPr lang="en-US" altLang="zh-CN" sz="1600" b="1">
              <a:solidFill>
                <a:schemeClr val="tx1"/>
              </a:solidFill>
            </a:endParaRPr>
          </a:p>
          <a:p>
            <a:pPr algn="ctr"/>
            <a:r>
              <a:rPr lang="zh-CN" altLang="en-US" sz="1600" b="1">
                <a:solidFill>
                  <a:schemeClr val="tx1"/>
                </a:solidFill>
              </a:rPr>
              <a:t>责任</a:t>
            </a:r>
            <a:r>
              <a:rPr lang="zh-CN" altLang="en-US" sz="1600" b="1" dirty="0">
                <a:solidFill>
                  <a:schemeClr val="tx1"/>
                </a:solidFill>
              </a:rPr>
              <a:t>敏感安全库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9" name="圆角矩形 49"/>
          <p:cNvSpPr/>
          <p:nvPr/>
        </p:nvSpPr>
        <p:spPr>
          <a:xfrm>
            <a:off x="2288698" y="2830018"/>
            <a:ext cx="88106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抽取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>
                <a:solidFill>
                  <a:schemeClr val="tx1"/>
                </a:solidFill>
              </a:rPr>
              <a:t>情境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0" name="圆角矩形 49"/>
          <p:cNvSpPr/>
          <p:nvPr/>
        </p:nvSpPr>
        <p:spPr>
          <a:xfrm>
            <a:off x="3465689" y="2830018"/>
            <a:ext cx="80748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检查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场景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1" name="圆角矩形 49"/>
          <p:cNvSpPr/>
          <p:nvPr/>
        </p:nvSpPr>
        <p:spPr>
          <a:xfrm>
            <a:off x="2334875" y="3592233"/>
            <a:ext cx="1692199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解析并变换响应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>
          <a:xfrm flipH="1">
            <a:off x="3174623" y="2153831"/>
            <a:ext cx="6350" cy="15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49"/>
          <p:cNvSpPr/>
          <p:nvPr/>
        </p:nvSpPr>
        <p:spPr>
          <a:xfrm>
            <a:off x="5503285" y="2382448"/>
            <a:ext cx="1629221" cy="26162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9" name="圆角矩形 49"/>
          <p:cNvSpPr/>
          <p:nvPr/>
        </p:nvSpPr>
        <p:spPr>
          <a:xfrm>
            <a:off x="5590064" y="2636439"/>
            <a:ext cx="1542440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限制器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21" name="圆角矩形 49"/>
          <p:cNvSpPr/>
          <p:nvPr/>
        </p:nvSpPr>
        <p:spPr>
          <a:xfrm>
            <a:off x="5553194" y="3621328"/>
            <a:ext cx="1542440" cy="8897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执行责任敏感安全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限制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05079" y="2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  <a:endParaRPr lang="en-US" altLang="zh-CN" dirty="0"/>
          </a:p>
          <a:p>
            <a:pPr algn="ctr"/>
            <a:r>
              <a:rPr lang="zh-CN" altLang="en-US" dirty="0"/>
              <a:t>客户器</a:t>
            </a:r>
            <a:r>
              <a:rPr lang="en-US" altLang="zh-CN" dirty="0"/>
              <a:t>(</a:t>
            </a:r>
            <a:r>
              <a:rPr lang="en-US" altLang="zh-CN"/>
              <a:t>Python)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3" name="圆角矩形 49"/>
          <p:cNvSpPr/>
          <p:nvPr/>
        </p:nvSpPr>
        <p:spPr>
          <a:xfrm>
            <a:off x="7670540" y="800107"/>
            <a:ext cx="795338" cy="4198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客户端示例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319964" y="977900"/>
            <a:ext cx="6350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49"/>
          <p:cNvSpPr/>
          <p:nvPr/>
        </p:nvSpPr>
        <p:spPr>
          <a:xfrm>
            <a:off x="3625676" y="645376"/>
            <a:ext cx="1165401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相机图像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圆角矩形 49"/>
          <p:cNvSpPr/>
          <p:nvPr/>
        </p:nvSpPr>
        <p:spPr>
          <a:xfrm>
            <a:off x="3385180" y="121213"/>
            <a:ext cx="1904745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>
                <a:solidFill>
                  <a:schemeClr val="tx1"/>
                </a:solidFill>
              </a:rPr>
              <a:t>客户端 </a:t>
            </a:r>
            <a:r>
              <a:rPr lang="en-US" altLang="zh-CN" b="1">
                <a:solidFill>
                  <a:schemeClr val="tx1"/>
                </a:solidFill>
              </a:rPr>
              <a:t>(C++)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19966" y="1776292"/>
            <a:ext cx="555707" cy="3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49"/>
          <p:cNvSpPr/>
          <p:nvPr/>
        </p:nvSpPr>
        <p:spPr>
          <a:xfrm>
            <a:off x="1268926" y="1378253"/>
            <a:ext cx="60674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世界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数据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319964" y="2881432"/>
            <a:ext cx="555708" cy="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49"/>
          <p:cNvSpPr/>
          <p:nvPr/>
        </p:nvSpPr>
        <p:spPr>
          <a:xfrm>
            <a:off x="1286286" y="2974394"/>
            <a:ext cx="6230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调试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绘图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endCxn id="9" idx="1"/>
          </p:cNvCxnSpPr>
          <p:nvPr/>
        </p:nvCxnSpPr>
        <p:spPr>
          <a:xfrm>
            <a:off x="1992771" y="3100934"/>
            <a:ext cx="295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10" idx="1"/>
          </p:cNvCxnSpPr>
          <p:nvPr/>
        </p:nvCxnSpPr>
        <p:spPr>
          <a:xfrm>
            <a:off x="3177800" y="3100934"/>
            <a:ext cx="2878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0" idx="2"/>
            <a:endCxn id="11" idx="0"/>
          </p:cNvCxnSpPr>
          <p:nvPr/>
        </p:nvCxnSpPr>
        <p:spPr>
          <a:xfrm rot="5400000">
            <a:off x="3415014" y="3137814"/>
            <a:ext cx="220381" cy="688457"/>
          </a:xfrm>
          <a:prstGeom prst="bentConnector3">
            <a:avLst>
              <a:gd name="adj1" fmla="val 3617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319966" y="4328160"/>
            <a:ext cx="4174645" cy="8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1319965" y="4733341"/>
            <a:ext cx="4174644" cy="13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9"/>
          <p:cNvSpPr/>
          <p:nvPr/>
        </p:nvSpPr>
        <p:spPr>
          <a:xfrm>
            <a:off x="2806036" y="4336416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车辆物理模型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7" name="圆角矩形 49"/>
          <p:cNvSpPr/>
          <p:nvPr/>
        </p:nvSpPr>
        <p:spPr>
          <a:xfrm>
            <a:off x="2820179" y="4733339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最终车辆控制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4501241" y="2721139"/>
            <a:ext cx="993368" cy="10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49"/>
          <p:cNvSpPr/>
          <p:nvPr/>
        </p:nvSpPr>
        <p:spPr>
          <a:xfrm>
            <a:off x="4464964" y="244154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路线速度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4494950" y="3324695"/>
            <a:ext cx="999661" cy="11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49"/>
          <p:cNvSpPr/>
          <p:nvPr/>
        </p:nvSpPr>
        <p:spPr>
          <a:xfrm>
            <a:off x="4436220" y="296293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4494950" y="3814682"/>
            <a:ext cx="999661" cy="9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49"/>
          <p:cNvSpPr/>
          <p:nvPr/>
        </p:nvSpPr>
        <p:spPr>
          <a:xfrm>
            <a:off x="4407153" y="3535034"/>
            <a:ext cx="114957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加速度限制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H="1">
            <a:off x="7132504" y="3371850"/>
            <a:ext cx="5380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49"/>
          <p:cNvSpPr/>
          <p:nvPr/>
        </p:nvSpPr>
        <p:spPr>
          <a:xfrm>
            <a:off x="7094686" y="2994790"/>
            <a:ext cx="61367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4494948" y="1432041"/>
            <a:ext cx="31755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49"/>
          <p:cNvSpPr/>
          <p:nvPr/>
        </p:nvSpPr>
        <p:spPr>
          <a:xfrm>
            <a:off x="5232509" y="113652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责任敏感安全参数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4494948" y="1974797"/>
            <a:ext cx="3175592" cy="7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49"/>
          <p:cNvSpPr/>
          <p:nvPr/>
        </p:nvSpPr>
        <p:spPr>
          <a:xfrm>
            <a:off x="5232508" y="1682290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/>
          <p:cNvSpPr/>
          <p:nvPr/>
        </p:nvSpPr>
        <p:spPr>
          <a:xfrm>
            <a:off x="4254699" y="537417"/>
            <a:ext cx="1957665" cy="3668242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34" name="圆角矩形 29"/>
          <p:cNvSpPr/>
          <p:nvPr/>
        </p:nvSpPr>
        <p:spPr>
          <a:xfrm>
            <a:off x="4774528" y="2503939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数据服务器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40" name="圆角矩形 49"/>
          <p:cNvSpPr/>
          <p:nvPr/>
        </p:nvSpPr>
        <p:spPr>
          <a:xfrm>
            <a:off x="4411179" y="56316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仿真桥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71831" y="28641"/>
            <a:ext cx="3662946" cy="4472476"/>
          </a:xfrm>
          <a:prstGeom prst="rect">
            <a:avLst/>
          </a:prstGeom>
          <a:noFill/>
          <a:ln w="12700" cap="rnd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3" name="圆角矩形 49"/>
          <p:cNvSpPr/>
          <p:nvPr/>
        </p:nvSpPr>
        <p:spPr>
          <a:xfrm>
            <a:off x="1811362" y="8581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数字</a:t>
            </a:r>
            <a:r>
              <a:rPr lang="zh-CN" altLang="en-US">
                <a:solidFill>
                  <a:schemeClr val="tx1"/>
                </a:solidFill>
              </a:rPr>
              <a:t>世界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6917726" y="28642"/>
            <a:ext cx="1957665" cy="4472477"/>
          </a:xfrm>
          <a:prstGeom prst="rect">
            <a:avLst/>
          </a:prstGeom>
          <a:noFill/>
          <a:ln w="12700" cap="rnd">
            <a:solidFill>
              <a:schemeClr val="accent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6" name="圆角矩形 49"/>
          <p:cNvSpPr/>
          <p:nvPr/>
        </p:nvSpPr>
        <p:spPr>
          <a:xfrm>
            <a:off x="7074206" y="8850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物理</a:t>
            </a:r>
            <a:r>
              <a:rPr lang="zh-CN" altLang="en-US">
                <a:solidFill>
                  <a:schemeClr val="tx1"/>
                </a:solidFill>
              </a:rPr>
              <a:t>世界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7692" y="1176395"/>
            <a:ext cx="1415736" cy="887736"/>
          </a:xfrm>
          <a:prstGeom prst="rect">
            <a:avLst/>
          </a:prstGeom>
        </p:spPr>
      </p:pic>
      <p:sp>
        <p:nvSpPr>
          <p:cNvPr id="157" name="圆角矩形 156"/>
          <p:cNvSpPr/>
          <p:nvPr/>
        </p:nvSpPr>
        <p:spPr>
          <a:xfrm>
            <a:off x="4717529" y="93068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真实的位置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28" y="2141989"/>
            <a:ext cx="381000" cy="361950"/>
          </a:xfrm>
          <a:prstGeom prst="rect">
            <a:avLst/>
          </a:prstGeom>
        </p:spPr>
      </p:pic>
      <p:sp>
        <p:nvSpPr>
          <p:cNvPr id="158" name="圆角矩形 157"/>
          <p:cNvSpPr/>
          <p:nvPr/>
        </p:nvSpPr>
        <p:spPr>
          <a:xfrm>
            <a:off x="4682982" y="305365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数字场景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052" y="3292505"/>
            <a:ext cx="1422952" cy="913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47" y="1901721"/>
            <a:ext cx="1749563" cy="987253"/>
          </a:xfrm>
          <a:prstGeom prst="rect">
            <a:avLst/>
          </a:prstGeom>
        </p:spPr>
      </p:pic>
      <p:sp>
        <p:nvSpPr>
          <p:cNvPr id="159" name="圆角矩形 158"/>
          <p:cNvSpPr/>
          <p:nvPr/>
        </p:nvSpPr>
        <p:spPr>
          <a:xfrm>
            <a:off x="7338218" y="148121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真实交通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0" name="圆角矩形 159"/>
          <p:cNvSpPr/>
          <p:nvPr/>
        </p:nvSpPr>
        <p:spPr>
          <a:xfrm>
            <a:off x="7304216" y="2839806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多驾驶仿真器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82" y="3348309"/>
            <a:ext cx="1681888" cy="971757"/>
          </a:xfrm>
          <a:prstGeom prst="rect">
            <a:avLst/>
          </a:prstGeom>
        </p:spPr>
      </p:pic>
      <p:sp>
        <p:nvSpPr>
          <p:cNvPr id="161" name="圆角矩形 160"/>
          <p:cNvSpPr/>
          <p:nvPr/>
        </p:nvSpPr>
        <p:spPr>
          <a:xfrm>
            <a:off x="7338218" y="426816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171" y="383532"/>
            <a:ext cx="1730438" cy="11238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65" y="146633"/>
            <a:ext cx="1598074" cy="867732"/>
          </a:xfrm>
          <a:prstGeom prst="rect">
            <a:avLst/>
          </a:prstGeom>
        </p:spPr>
      </p:pic>
      <p:sp>
        <p:nvSpPr>
          <p:cNvPr id="162" name="圆角矩形 161"/>
          <p:cNvSpPr/>
          <p:nvPr/>
        </p:nvSpPr>
        <p:spPr>
          <a:xfrm>
            <a:off x="867190" y="95965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车辆行驶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99" y="1170565"/>
            <a:ext cx="1617314" cy="905102"/>
          </a:xfrm>
          <a:prstGeom prst="rect">
            <a:avLst/>
          </a:prstGeom>
        </p:spPr>
      </p:pic>
      <p:sp>
        <p:nvSpPr>
          <p:cNvPr id="163" name="圆角矩形 162"/>
          <p:cNvSpPr/>
          <p:nvPr/>
        </p:nvSpPr>
        <p:spPr>
          <a:xfrm>
            <a:off x="879723" y="201938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自动驾驶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13" y="2271081"/>
            <a:ext cx="1614626" cy="876720"/>
          </a:xfrm>
          <a:prstGeom prst="rect">
            <a:avLst/>
          </a:prstGeom>
        </p:spPr>
      </p:pic>
      <p:sp>
        <p:nvSpPr>
          <p:cNvPr id="164" name="圆角矩形 163"/>
          <p:cNvSpPr/>
          <p:nvPr/>
        </p:nvSpPr>
        <p:spPr>
          <a:xfrm>
            <a:off x="865545" y="308410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交通生成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480" y="3182933"/>
            <a:ext cx="1645018" cy="1018742"/>
          </a:xfrm>
          <a:prstGeom prst="rect">
            <a:avLst/>
          </a:prstGeom>
        </p:spPr>
      </p:pic>
      <p:sp>
        <p:nvSpPr>
          <p:cNvPr id="165" name="圆角矩形 164"/>
          <p:cNvSpPr/>
          <p:nvPr/>
        </p:nvSpPr>
        <p:spPr>
          <a:xfrm>
            <a:off x="830501" y="427320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行人生成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2755117" y="1112782"/>
            <a:ext cx="1170476" cy="2565126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7" name="圆角矩形 166"/>
          <p:cNvSpPr/>
          <p:nvPr/>
        </p:nvSpPr>
        <p:spPr>
          <a:xfrm>
            <a:off x="2792391" y="117639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交通参与者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2835647" y="1774653"/>
            <a:ext cx="999113" cy="1321413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9" name="圆角矩形 168"/>
          <p:cNvSpPr/>
          <p:nvPr/>
        </p:nvSpPr>
        <p:spPr>
          <a:xfrm>
            <a:off x="2769031" y="1519600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车辆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0" name="圆角矩形 169"/>
          <p:cNvSpPr/>
          <p:nvPr/>
        </p:nvSpPr>
        <p:spPr>
          <a:xfrm>
            <a:off x="2759557" y="184184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CAV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1" name="圆角矩形 170"/>
          <p:cNvSpPr/>
          <p:nvPr/>
        </p:nvSpPr>
        <p:spPr>
          <a:xfrm>
            <a:off x="2769584" y="221878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CV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2" name="圆角矩形 171"/>
          <p:cNvSpPr/>
          <p:nvPr/>
        </p:nvSpPr>
        <p:spPr>
          <a:xfrm>
            <a:off x="2793543" y="257518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HDV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3" name="圆角矩形 172"/>
          <p:cNvSpPr/>
          <p:nvPr/>
        </p:nvSpPr>
        <p:spPr>
          <a:xfrm>
            <a:off x="2734147" y="326680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25" name="肘形连接符 24"/>
          <p:cNvCxnSpPr>
            <a:stCxn id="170" idx="1"/>
            <a:endCxn id="11" idx="3"/>
          </p:cNvCxnSpPr>
          <p:nvPr/>
        </p:nvCxnSpPr>
        <p:spPr>
          <a:xfrm rot="10800000">
            <a:off x="2163839" y="580502"/>
            <a:ext cx="595718" cy="1401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171" idx="1"/>
            <a:endCxn id="12" idx="3"/>
          </p:cNvCxnSpPr>
          <p:nvPr/>
        </p:nvCxnSpPr>
        <p:spPr>
          <a:xfrm rot="10800000">
            <a:off x="2195616" y="1623116"/>
            <a:ext cx="573971" cy="735464"/>
          </a:xfrm>
          <a:prstGeom prst="bentConnector3">
            <a:avLst>
              <a:gd name="adj1" fmla="val 685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72" idx="1"/>
            <a:endCxn id="13" idx="3"/>
          </p:cNvCxnSpPr>
          <p:nvPr/>
        </p:nvCxnSpPr>
        <p:spPr>
          <a:xfrm rot="10800000">
            <a:off x="2163839" y="2709444"/>
            <a:ext cx="629704" cy="5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73" idx="1"/>
            <a:endCxn id="9" idx="3"/>
          </p:cNvCxnSpPr>
          <p:nvPr/>
        </p:nvCxnSpPr>
        <p:spPr>
          <a:xfrm rot="10800000" flipV="1">
            <a:off x="2197473" y="3406606"/>
            <a:ext cx="536677" cy="4275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34" idx="1"/>
          </p:cNvCxnSpPr>
          <p:nvPr/>
        </p:nvCxnSpPr>
        <p:spPr>
          <a:xfrm>
            <a:off x="3925595" y="2698691"/>
            <a:ext cx="84893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371831" y="4567611"/>
            <a:ext cx="8503558" cy="54035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00" name="圆角矩形 199"/>
          <p:cNvSpPr/>
          <p:nvPr/>
        </p:nvSpPr>
        <p:spPr>
          <a:xfrm>
            <a:off x="371831" y="4696531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b="1">
                <a:solidFill>
                  <a:schemeClr val="tx1"/>
                </a:solidFill>
              </a:rPr>
              <a:t>支持工具</a:t>
            </a:r>
            <a:endParaRPr lang="en-US" altLang="zh-CN" sz="1300" b="1" dirty="0">
              <a:solidFill>
                <a:schemeClr val="tx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0437" y="4603802"/>
            <a:ext cx="685737" cy="447402"/>
          </a:xfrm>
          <a:prstGeom prst="rect">
            <a:avLst/>
          </a:prstGeom>
        </p:spPr>
      </p:pic>
      <p:sp>
        <p:nvSpPr>
          <p:cNvPr id="203" name="圆角矩形 202"/>
          <p:cNvSpPr/>
          <p:nvPr/>
        </p:nvSpPr>
        <p:spPr>
          <a:xfrm>
            <a:off x="2636488" y="472369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车辆轨迹生成数据集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04" name="圆角矩形 203"/>
          <p:cNvSpPr/>
          <p:nvPr/>
        </p:nvSpPr>
        <p:spPr>
          <a:xfrm>
            <a:off x="5111270" y="471423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场景创建工具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108" name="图片 41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2982" y="4628747"/>
            <a:ext cx="512018" cy="450576"/>
          </a:xfrm>
          <a:prstGeom prst="rect">
            <a:avLst/>
          </a:prstGeom>
        </p:spPr>
      </p:pic>
      <p:pic>
        <p:nvPicPr>
          <p:cNvPr id="4128" name="图片 41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40514" y="4615660"/>
            <a:ext cx="657915" cy="441334"/>
          </a:xfrm>
          <a:prstGeom prst="rect">
            <a:avLst/>
          </a:prstGeom>
        </p:spPr>
      </p:pic>
      <p:sp>
        <p:nvSpPr>
          <p:cNvPr id="207" name="圆角矩形 206"/>
          <p:cNvSpPr/>
          <p:nvPr/>
        </p:nvSpPr>
        <p:spPr>
          <a:xfrm>
            <a:off x="7680616" y="4690872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计算机视觉</a:t>
            </a:r>
            <a:endParaRPr lang="en-US" altLang="zh-CN" sz="1100">
              <a:solidFill>
                <a:schemeClr val="tx1"/>
              </a:solidFill>
            </a:endParaRPr>
          </a:p>
          <a:p>
            <a:pPr algn="ctr"/>
            <a:r>
              <a:rPr lang="zh-CN" altLang="en-US" sz="1100">
                <a:solidFill>
                  <a:schemeClr val="tx1"/>
                </a:solidFill>
              </a:rPr>
              <a:t>解决方案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4130" name="直接箭头连接符 4129"/>
          <p:cNvCxnSpPr>
            <a:stCxn id="4108" idx="0"/>
          </p:cNvCxnSpPr>
          <p:nvPr/>
        </p:nvCxnSpPr>
        <p:spPr>
          <a:xfrm flipV="1">
            <a:off x="4938991" y="4205659"/>
            <a:ext cx="0" cy="4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2195613" y="3896640"/>
            <a:ext cx="85488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行人姿态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6" name="肘形连接符 5"/>
          <p:cNvCxnSpPr>
            <a:stCxn id="10" idx="1"/>
            <a:endCxn id="134" idx="3"/>
          </p:cNvCxnSpPr>
          <p:nvPr/>
        </p:nvCxnSpPr>
        <p:spPr>
          <a:xfrm rot="10800000" flipV="1">
            <a:off x="5692529" y="945463"/>
            <a:ext cx="1351643" cy="175322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5" idx="1"/>
            <a:endCxn id="134" idx="3"/>
          </p:cNvCxnSpPr>
          <p:nvPr/>
        </p:nvCxnSpPr>
        <p:spPr>
          <a:xfrm rot="10800000">
            <a:off x="5692528" y="2698692"/>
            <a:ext cx="1422952" cy="993613"/>
          </a:xfrm>
          <a:prstGeom prst="bentConnector3">
            <a:avLst>
              <a:gd name="adj1" fmla="val 5249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58"/>
          <p:cNvSpPr/>
          <p:nvPr/>
        </p:nvSpPr>
        <p:spPr>
          <a:xfrm>
            <a:off x="2481952" y="654245"/>
            <a:ext cx="85488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车辆轨迹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185104" y="678258"/>
            <a:ext cx="85488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3D</a:t>
            </a:r>
            <a:r>
              <a:rPr lang="zh-CN" altLang="en-US" sz="1100">
                <a:solidFill>
                  <a:schemeClr val="tx1"/>
                </a:solidFill>
              </a:rPr>
              <a:t>跟踪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161720" y="3707120"/>
            <a:ext cx="85488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姿态估计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947614" y="3277732"/>
            <a:ext cx="1304418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sym typeface="Wingdings 2" panose="05020102010507070707" pitchFamily="18" charset="2"/>
              </a:rPr>
              <a:t> 生成</a:t>
            </a:r>
            <a:r>
              <a:rPr lang="zh-CN" altLang="en-US" b="1">
                <a:solidFill>
                  <a:schemeClr val="tx1"/>
                </a:solidFill>
              </a:rPr>
              <a:t>独特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的 </a:t>
            </a:r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>
                <a:solidFill>
                  <a:schemeClr val="tx1"/>
                </a:solidFill>
              </a:rPr>
              <a:t>地图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152606" y="2243739"/>
            <a:ext cx="1922874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OpenStreetMap </a:t>
            </a:r>
            <a:r>
              <a:rPr lang="zh-CN" altLang="en-US" b="1">
                <a:solidFill>
                  <a:schemeClr val="tx1"/>
                </a:solidFill>
              </a:rPr>
              <a:t>区域（</a:t>
            </a:r>
            <a:r>
              <a:rPr lang="en-US" altLang="zh-CN" b="1">
                <a:solidFill>
                  <a:schemeClr val="tx1"/>
                </a:solidFill>
              </a:rPr>
              <a:t>URL</a:t>
            </a:r>
            <a:r>
              <a:rPr lang="zh-CN" altLang="en-US" b="1">
                <a:solidFill>
                  <a:schemeClr val="tx1"/>
                </a:solidFill>
              </a:rPr>
              <a:t>或</a:t>
            </a:r>
            <a:r>
              <a:rPr lang="en-US" altLang="zh-CN" b="1">
                <a:solidFill>
                  <a:schemeClr val="tx1"/>
                </a:solidFill>
              </a:rPr>
              <a:t>.osm</a:t>
            </a:r>
            <a:r>
              <a:rPr lang="zh-CN" altLang="en-US" b="1">
                <a:solidFill>
                  <a:schemeClr val="tx1"/>
                </a:solidFill>
              </a:rPr>
              <a:t>）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3" y="646022"/>
            <a:ext cx="1809750" cy="1571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650783"/>
            <a:ext cx="1771650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7" y="3024766"/>
            <a:ext cx="1781175" cy="154305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80907" y="2372459"/>
            <a:ext cx="1014292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>
                <a:solidFill>
                  <a:schemeClr val="tx1"/>
                </a:solidFill>
                <a:sym typeface="Wingdings 2" panose="05020102010507070707" pitchFamily="18" charset="2"/>
              </a:rPr>
              <a:t></a:t>
            </a:r>
            <a:r>
              <a:rPr lang="zh-CN" altLang="en-US" b="1">
                <a:solidFill>
                  <a:schemeClr val="tx1"/>
                </a:solidFill>
                <a:sym typeface="Wingdings 2" panose="05020102010507070707" pitchFamily="18" charset="2"/>
              </a:rPr>
              <a:t> </a:t>
            </a:r>
            <a:r>
              <a:rPr lang="zh-CN" altLang="en-US" b="1">
                <a:solidFill>
                  <a:schemeClr val="tx1"/>
                </a:solidFill>
              </a:rPr>
              <a:t>程序化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建筑生成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0" y="2998695"/>
            <a:ext cx="1790700" cy="156210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3" idx="3"/>
            <a:endCxn id="5" idx="1"/>
          </p:cNvCxnSpPr>
          <p:nvPr/>
        </p:nvCxnSpPr>
        <p:spPr>
          <a:xfrm>
            <a:off x="3033353" y="1431833"/>
            <a:ext cx="1090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7" idx="0"/>
          </p:cNvCxnSpPr>
          <p:nvPr/>
        </p:nvCxnSpPr>
        <p:spPr>
          <a:xfrm>
            <a:off x="5009992" y="2243741"/>
            <a:ext cx="4763" cy="781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7" idx="1"/>
          </p:cNvCxnSpPr>
          <p:nvPr/>
        </p:nvCxnSpPr>
        <p:spPr>
          <a:xfrm flipH="1">
            <a:off x="3119571" y="3796291"/>
            <a:ext cx="10045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011361" y="1066626"/>
            <a:ext cx="1124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>
                <a:sym typeface="Wingdings 2" panose="05020102010507070707" pitchFamily="18" charset="2"/>
              </a:rPr>
              <a:t></a:t>
            </a:r>
            <a:r>
              <a:rPr lang="zh-CN" altLang="en-US">
                <a:sym typeface="Wingdings 2" panose="05020102010507070707" pitchFamily="18" charset="2"/>
              </a:rPr>
              <a:t> 路网抽取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837806" y="122820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ym typeface="Wingdings 2" panose="05020102010507070707" pitchFamily="18" charset="2"/>
              </a:rPr>
              <a:t>.xodr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81685" y="143466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ym typeface="Wingdings 2" panose="05020102010507070707" pitchFamily="18" charset="2"/>
              </a:rPr>
              <a:t>osm2odr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3181685" y="2344178"/>
            <a:ext cx="1911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UOpenDriveToMap::</a:t>
            </a:r>
            <a:endParaRPr lang="en-US" altLang="zh-CN">
              <a:sym typeface="Wingdings 2" panose="05020102010507070707" pitchFamily="18" charset="2"/>
            </a:endParaRPr>
          </a:p>
          <a:p>
            <a:pPr algn="ctr"/>
            <a:r>
              <a:rPr lang="en-US" altLang="zh-CN">
                <a:sym typeface="Wingdings 2" panose="05020102010507070707" pitchFamily="18" charset="2"/>
              </a:rPr>
              <a:t>GenerateAll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3983667" y="1156356"/>
            <a:ext cx="1272361" cy="551932"/>
          </a:xfrm>
          <a:prstGeom prst="roundRect">
            <a:avLst/>
          </a:prstGeom>
          <a:solidFill>
            <a:srgbClr val="72A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顶点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着色器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67" name="平行四边形 66"/>
          <p:cNvSpPr/>
          <p:nvPr/>
        </p:nvSpPr>
        <p:spPr>
          <a:xfrm>
            <a:off x="58362" y="1005216"/>
            <a:ext cx="1292772" cy="850187"/>
          </a:xfrm>
          <a:prstGeom prst="parallelogram">
            <a:avLst/>
          </a:prstGeom>
          <a:solidFill>
            <a:srgbClr val="72AE4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场景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代码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31" name="平行四边形 30"/>
          <p:cNvSpPr/>
          <p:nvPr/>
        </p:nvSpPr>
        <p:spPr>
          <a:xfrm>
            <a:off x="2164422" y="1159916"/>
            <a:ext cx="1225611" cy="553097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</a:rPr>
              <a:t>图元</a:t>
            </a:r>
            <a:endParaRPr lang="en-US" altLang="zh-CN" sz="18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</a:rPr>
              <a:t>数据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677788" y="1156359"/>
            <a:ext cx="1241199" cy="551931"/>
          </a:xfrm>
          <a:prstGeom prst="roundRect">
            <a:avLst/>
          </a:prstGeom>
          <a:solidFill>
            <a:srgbClr val="72A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曲面细分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着色器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7315152" y="1152328"/>
            <a:ext cx="1006599" cy="555960"/>
          </a:xfrm>
          <a:prstGeom prst="roundRect">
            <a:avLst/>
          </a:prstGeom>
          <a:solidFill>
            <a:srgbClr val="72A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几何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着色器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7343502" y="1945741"/>
            <a:ext cx="978248" cy="435869"/>
          </a:xfrm>
          <a:prstGeom prst="roundRect">
            <a:avLst/>
          </a:prstGeom>
          <a:solidFill>
            <a:srgbClr val="8B4D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投影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677788" y="1945741"/>
            <a:ext cx="1269551" cy="435869"/>
          </a:xfrm>
          <a:prstGeom prst="roundRect">
            <a:avLst/>
          </a:prstGeom>
          <a:solidFill>
            <a:srgbClr val="FE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裁剪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983667" y="1945741"/>
            <a:ext cx="1300713" cy="435869"/>
          </a:xfrm>
          <a:prstGeom prst="roundRect">
            <a:avLst/>
          </a:prstGeom>
          <a:solidFill>
            <a:srgbClr val="8B4D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屏幕映射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0" name="平行四边形 39"/>
          <p:cNvSpPr/>
          <p:nvPr/>
        </p:nvSpPr>
        <p:spPr>
          <a:xfrm>
            <a:off x="2065150" y="1853587"/>
            <a:ext cx="1416026" cy="64151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</a:rPr>
              <a:t>收集顶点信息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086502" y="3374333"/>
            <a:ext cx="1308537" cy="609326"/>
          </a:xfrm>
          <a:prstGeom prst="roundRect">
            <a:avLst/>
          </a:prstGeom>
          <a:solidFill>
            <a:srgbClr val="8B4D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图元组装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791202" y="3400450"/>
            <a:ext cx="1156137" cy="554859"/>
          </a:xfrm>
          <a:prstGeom prst="roundRect">
            <a:avLst/>
          </a:prstGeom>
          <a:solidFill>
            <a:srgbClr val="8B4D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三角形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遍历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7343502" y="3386273"/>
            <a:ext cx="1212165" cy="583213"/>
          </a:xfrm>
          <a:prstGeom prst="roundRect">
            <a:avLst/>
          </a:prstGeom>
          <a:solidFill>
            <a:srgbClr val="72A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片元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着色器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308059" y="4215093"/>
            <a:ext cx="1283049" cy="567593"/>
          </a:xfrm>
          <a:prstGeom prst="roundRect">
            <a:avLst/>
          </a:prstGeom>
          <a:solidFill>
            <a:srgbClr val="FE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逐片元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操作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183931" y="4097281"/>
            <a:ext cx="1292772" cy="850187"/>
          </a:xfrm>
          <a:prstGeom prst="parallelogram">
            <a:avLst/>
          </a:prstGeom>
          <a:solidFill>
            <a:srgbClr val="72AE4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屏幕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像素流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639608" y="100796"/>
            <a:ext cx="7419332" cy="494612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877342" y="602510"/>
            <a:ext cx="5039831" cy="1892595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6" name="圆角矩形 49"/>
          <p:cNvSpPr/>
          <p:nvPr/>
        </p:nvSpPr>
        <p:spPr>
          <a:xfrm>
            <a:off x="5265682" y="721073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几何阶段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818216" y="967194"/>
            <a:ext cx="1759646" cy="3347964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8" name="圆角矩形 49"/>
          <p:cNvSpPr/>
          <p:nvPr/>
        </p:nvSpPr>
        <p:spPr>
          <a:xfrm>
            <a:off x="2295370" y="2883102"/>
            <a:ext cx="1043711" cy="62821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GPU</a:t>
            </a:r>
            <a:endParaRPr lang="en-US" altLang="zh-CN" sz="2400" b="1">
              <a:solidFill>
                <a:schemeClr val="tx1"/>
              </a:solidFill>
            </a:endParaRPr>
          </a:p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显存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877342" y="2776778"/>
            <a:ext cx="5039831" cy="2183280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2" name="圆角矩形 49"/>
          <p:cNvSpPr/>
          <p:nvPr/>
        </p:nvSpPr>
        <p:spPr>
          <a:xfrm>
            <a:off x="5395039" y="2966173"/>
            <a:ext cx="1806749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光栅化阶段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63" name="圆角矩形 49"/>
          <p:cNvSpPr/>
          <p:nvPr/>
        </p:nvSpPr>
        <p:spPr>
          <a:xfrm>
            <a:off x="4740770" y="122058"/>
            <a:ext cx="1043711" cy="434226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GPU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cxnSp>
        <p:nvCxnSpPr>
          <p:cNvPr id="3" name="直接箭头连接符 2"/>
          <p:cNvCxnSpPr>
            <a:stCxn id="67" idx="2"/>
            <a:endCxn id="31" idx="5"/>
          </p:cNvCxnSpPr>
          <p:nvPr/>
        </p:nvCxnSpPr>
        <p:spPr>
          <a:xfrm>
            <a:off x="1244861" y="1430310"/>
            <a:ext cx="988696" cy="61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31" idx="2"/>
            <a:endCxn id="50" idx="1"/>
          </p:cNvCxnSpPr>
          <p:nvPr/>
        </p:nvCxnSpPr>
        <p:spPr>
          <a:xfrm flipV="1">
            <a:off x="3320896" y="1432324"/>
            <a:ext cx="662771" cy="41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0" idx="3"/>
            <a:endCxn id="34" idx="1"/>
          </p:cNvCxnSpPr>
          <p:nvPr/>
        </p:nvCxnSpPr>
        <p:spPr>
          <a:xfrm>
            <a:off x="5256026" y="1432324"/>
            <a:ext cx="42176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4" idx="3"/>
            <a:endCxn id="35" idx="1"/>
          </p:cNvCxnSpPr>
          <p:nvPr/>
        </p:nvCxnSpPr>
        <p:spPr>
          <a:xfrm flipV="1">
            <a:off x="6918987" y="1430310"/>
            <a:ext cx="396165" cy="20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35" idx="3"/>
            <a:endCxn id="37" idx="3"/>
          </p:cNvCxnSpPr>
          <p:nvPr/>
        </p:nvCxnSpPr>
        <p:spPr>
          <a:xfrm>
            <a:off x="8321751" y="1430308"/>
            <a:ext cx="1" cy="733366"/>
          </a:xfrm>
          <a:prstGeom prst="bentConnector3">
            <a:avLst>
              <a:gd name="adj1" fmla="val 228601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37" idx="1"/>
            <a:endCxn id="38" idx="3"/>
          </p:cNvCxnSpPr>
          <p:nvPr/>
        </p:nvCxnSpPr>
        <p:spPr>
          <a:xfrm flipH="1">
            <a:off x="6947339" y="2163674"/>
            <a:ext cx="3961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38" idx="1"/>
            <a:endCxn id="39" idx="3"/>
          </p:cNvCxnSpPr>
          <p:nvPr/>
        </p:nvCxnSpPr>
        <p:spPr>
          <a:xfrm flipH="1">
            <a:off x="5284378" y="2163674"/>
            <a:ext cx="3934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9" idx="1"/>
            <a:endCxn id="40" idx="2"/>
          </p:cNvCxnSpPr>
          <p:nvPr/>
        </p:nvCxnSpPr>
        <p:spPr>
          <a:xfrm flipH="1">
            <a:off x="3400987" y="2163676"/>
            <a:ext cx="582678" cy="106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0" idx="5"/>
            <a:endCxn id="41" idx="1"/>
          </p:cNvCxnSpPr>
          <p:nvPr/>
        </p:nvCxnSpPr>
        <p:spPr>
          <a:xfrm rot="10800000" flipH="1" flipV="1">
            <a:off x="2145340" y="2174346"/>
            <a:ext cx="1941160" cy="1504651"/>
          </a:xfrm>
          <a:prstGeom prst="bentConnector3">
            <a:avLst>
              <a:gd name="adj1" fmla="val -969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41" idx="3"/>
            <a:endCxn id="42" idx="1"/>
          </p:cNvCxnSpPr>
          <p:nvPr/>
        </p:nvCxnSpPr>
        <p:spPr>
          <a:xfrm flipV="1">
            <a:off x="5395039" y="3677878"/>
            <a:ext cx="396163" cy="11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42" idx="3"/>
            <a:endCxn id="44" idx="1"/>
          </p:cNvCxnSpPr>
          <p:nvPr/>
        </p:nvCxnSpPr>
        <p:spPr>
          <a:xfrm>
            <a:off x="6947339" y="3677878"/>
            <a:ext cx="3961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44" idx="3"/>
            <a:endCxn id="46" idx="3"/>
          </p:cNvCxnSpPr>
          <p:nvPr/>
        </p:nvCxnSpPr>
        <p:spPr>
          <a:xfrm>
            <a:off x="8555667" y="3677878"/>
            <a:ext cx="35441" cy="821010"/>
          </a:xfrm>
          <a:prstGeom prst="bentConnector3">
            <a:avLst>
              <a:gd name="adj1" fmla="val 7450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46" idx="1"/>
            <a:endCxn id="48" idx="2"/>
          </p:cNvCxnSpPr>
          <p:nvPr/>
        </p:nvCxnSpPr>
        <p:spPr>
          <a:xfrm flipH="1">
            <a:off x="1370432" y="4498890"/>
            <a:ext cx="5937627" cy="234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994868" y="1765533"/>
            <a:ext cx="52269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b="1">
                <a:solidFill>
                  <a:schemeClr val="tx1"/>
                </a:solidFill>
              </a:rPr>
              <a:t>内嗅皮层</a:t>
            </a:r>
            <a:endParaRPr lang="zh-CN" sz="1200" b="1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03848" y="3475365"/>
            <a:ext cx="151066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认知地图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海马体</a:t>
            </a:r>
            <a:r>
              <a:rPr lang="zh-CN" altLang="en-US" sz="1200" b="1">
                <a:solidFill>
                  <a:srgbClr val="C00000"/>
                </a:solidFill>
              </a:rPr>
              <a:t>位置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59495" y="2567255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900" b="1">
                <a:solidFill>
                  <a:schemeClr val="tx1"/>
                </a:solidFill>
              </a:rPr>
              <a:t>支持制导</a:t>
            </a:r>
            <a:endParaRPr lang="zh-CN" sz="900" b="1">
              <a:solidFill>
                <a:schemeClr val="tx1"/>
              </a:solidFill>
            </a:endParaRPr>
          </a:p>
          <a:p>
            <a:pPr algn="ctr"/>
            <a:r>
              <a:rPr lang="zh-CN" altLang="en-US" sz="900" b="1">
                <a:solidFill>
                  <a:schemeClr val="tx1"/>
                </a:solidFill>
              </a:rPr>
              <a:t>的坐标系</a:t>
            </a:r>
            <a:endParaRPr lang="zh-CN" altLang="en-US" sz="900" b="1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92132" y="2836809"/>
            <a:ext cx="1514525" cy="2495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b="1">
                <a:solidFill>
                  <a:schemeClr val="tx1"/>
                </a:solidFill>
              </a:rPr>
              <a:t>基于</a:t>
            </a:r>
            <a:r>
              <a:rPr lang="zh-CN" altLang="en-US" sz="900" b="1">
                <a:solidFill>
                  <a:srgbClr val="C00000"/>
                </a:solidFill>
              </a:rPr>
              <a:t>外部</a:t>
            </a:r>
            <a:r>
              <a:rPr lang="zh-CN" altLang="en-US" sz="900" b="1">
                <a:solidFill>
                  <a:schemeClr val="tx1"/>
                </a:solidFill>
              </a:rPr>
              <a:t>环境的定位信息</a:t>
            </a:r>
            <a:endParaRPr lang="zh-CN" altLang="en-US" sz="900" b="1">
              <a:solidFill>
                <a:schemeClr val="tx1"/>
              </a:solidFill>
            </a:endParaRPr>
          </a:p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(</a:t>
            </a:r>
            <a:r>
              <a:rPr lang="zh-CN" altLang="en-US" sz="900" b="1">
                <a:solidFill>
                  <a:srgbClr val="C00000"/>
                </a:solidFill>
              </a:rPr>
              <a:t>绝对</a:t>
            </a:r>
            <a:r>
              <a:rPr lang="zh-CN" altLang="en-US" sz="900" b="1">
                <a:solidFill>
                  <a:schemeClr val="tx1"/>
                </a:solidFill>
              </a:rPr>
              <a:t>坐标系</a:t>
            </a:r>
            <a:r>
              <a:rPr lang="en-US" altLang="zh-CN" sz="900" b="1">
                <a:solidFill>
                  <a:schemeClr val="tx1"/>
                </a:solidFill>
              </a:rPr>
              <a:t>)</a:t>
            </a:r>
            <a:endParaRPr lang="en-US" altLang="zh-CN" sz="900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43628" y="1907456"/>
            <a:ext cx="526264" cy="2495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速度</a:t>
            </a:r>
            <a:r>
              <a:rPr lang="en-US" altLang="zh-CN" sz="900" b="1">
                <a:solidFill>
                  <a:srgbClr val="C00000"/>
                </a:solidFill>
              </a:rPr>
              <a:t>/</a:t>
            </a:r>
            <a:r>
              <a:rPr lang="zh-CN" altLang="en-US" sz="900" b="1">
                <a:solidFill>
                  <a:srgbClr val="C00000"/>
                </a:solidFill>
              </a:rPr>
              <a:t>加速度</a:t>
            </a:r>
            <a:r>
              <a:rPr lang="zh-CN" altLang="en-US" sz="900" b="1">
                <a:solidFill>
                  <a:schemeClr val="tx1"/>
                </a:solidFill>
              </a:rPr>
              <a:t>积分得到</a:t>
            </a:r>
            <a:r>
              <a:rPr lang="zh-CN" altLang="en-US" sz="900" b="1">
                <a:solidFill>
                  <a:srgbClr val="C00000"/>
                </a:solidFill>
              </a:rPr>
              <a:t>历史路径</a:t>
            </a:r>
            <a:endParaRPr lang="zh-CN" altLang="en-US" sz="900" b="1">
              <a:solidFill>
                <a:srgbClr val="C0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619395" y="805962"/>
            <a:ext cx="1605404" cy="1568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视觉</a:t>
            </a:r>
            <a:r>
              <a:rPr lang="en-US" altLang="zh-CN" sz="1200" b="1">
                <a:solidFill>
                  <a:schemeClr val="tx1"/>
                </a:solidFill>
              </a:rPr>
              <a:t>-</a:t>
            </a:r>
            <a:r>
              <a:rPr lang="zh-CN" altLang="en-US" sz="1200" b="1">
                <a:solidFill>
                  <a:schemeClr val="tx1"/>
                </a:solidFill>
              </a:rPr>
              <a:t>光流</a:t>
            </a:r>
            <a:r>
              <a:rPr lang="en-US" altLang="zh-CN" sz="1200" b="1">
                <a:solidFill>
                  <a:schemeClr val="tx1"/>
                </a:solidFill>
              </a:rPr>
              <a:t>/</a:t>
            </a:r>
            <a:r>
              <a:rPr lang="zh-CN" altLang="en-US" sz="1200" b="1">
                <a:solidFill>
                  <a:schemeClr val="tx1"/>
                </a:solidFill>
              </a:rPr>
              <a:t>听觉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077496" y="3129226"/>
            <a:ext cx="521605" cy="290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动作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指令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4868" y="762448"/>
            <a:ext cx="7298234" cy="391902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670070" y="1235190"/>
            <a:ext cx="1132336" cy="285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方位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头部朝向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211" y="1602715"/>
            <a:ext cx="1086419" cy="11085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64" y="1589177"/>
            <a:ext cx="933446" cy="920111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1490929" y="1202055"/>
            <a:ext cx="145732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空间地图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网格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86" y="3129021"/>
            <a:ext cx="1052195" cy="1036955"/>
          </a:xfrm>
          <a:prstGeom prst="rect">
            <a:avLst/>
          </a:prstGeom>
        </p:spPr>
      </p:pic>
      <p:sp>
        <p:nvSpPr>
          <p:cNvPr id="46" name="圆角矩形 45"/>
          <p:cNvSpPr/>
          <p:nvPr/>
        </p:nvSpPr>
        <p:spPr>
          <a:xfrm>
            <a:off x="5173317" y="125232"/>
            <a:ext cx="1564640" cy="5429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自运动信息</a:t>
            </a:r>
            <a:r>
              <a:rPr lang="en-US" altLang="zh-CN" b="1">
                <a:solidFill>
                  <a:schemeClr val="tx1"/>
                </a:solidFill>
              </a:rPr>
              <a:t>-IMU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（半规管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耳石）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2122685" y="115009"/>
            <a:ext cx="1701638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环境信息</a:t>
            </a:r>
            <a:r>
              <a:rPr lang="en-US" altLang="zh-CN" b="1">
                <a:solidFill>
                  <a:schemeClr val="tx1"/>
                </a:solidFill>
              </a:rPr>
              <a:t>-</a:t>
            </a:r>
            <a:r>
              <a:rPr lang="zh-CN" altLang="en-US" b="1">
                <a:solidFill>
                  <a:schemeClr val="tx1"/>
                </a:solidFill>
              </a:rPr>
              <a:t>相机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（视网膜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耳蜗</a:t>
            </a:r>
            <a:r>
              <a:rPr lang="en-US" altLang="zh-CN">
                <a:solidFill>
                  <a:schemeClr val="tx1"/>
                </a:solidFill>
              </a:rPr>
              <a:t>…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485927" y="1106805"/>
            <a:ext cx="5953631" cy="1687830"/>
          </a:xfrm>
          <a:prstGeom prst="rect">
            <a:avLst/>
          </a:prstGeom>
          <a:noFill/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983793" y="3331966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动作细胞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（伏隔核）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570822" y="3331967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3" name="右箭头 62"/>
          <p:cNvSpPr/>
          <p:nvPr/>
        </p:nvSpPr>
        <p:spPr>
          <a:xfrm>
            <a:off x="3627967" y="3434841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右箭头 64"/>
          <p:cNvSpPr/>
          <p:nvPr/>
        </p:nvSpPr>
        <p:spPr>
          <a:xfrm>
            <a:off x="5187123" y="3480353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 rot="16200000">
            <a:off x="2728587" y="4428026"/>
            <a:ext cx="42369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072642" y="4793146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目标</a:t>
            </a:r>
            <a:r>
              <a:rPr lang="en-US" altLang="zh-CN" b="1">
                <a:solidFill>
                  <a:schemeClr val="tx1"/>
                </a:solidFill>
              </a:rPr>
              <a:t>1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070723" y="4793146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目标</a:t>
            </a:r>
            <a:r>
              <a:rPr lang="en-US" altLang="zh-CN" b="1">
                <a:solidFill>
                  <a:schemeClr val="tx1"/>
                </a:solidFill>
              </a:rPr>
              <a:t>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778643" y="4834888"/>
            <a:ext cx="292080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937073" y="4165976"/>
            <a:ext cx="1356135" cy="4627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 多巴胺神经元</a:t>
            </a:r>
            <a:r>
              <a:rPr lang="zh-CN" altLang="en-US" b="1">
                <a:solidFill>
                  <a:schemeClr val="tx1"/>
                </a:solidFill>
              </a:rPr>
              <a:t>（腹侧被盖区）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右箭头 73"/>
          <p:cNvSpPr/>
          <p:nvPr/>
        </p:nvSpPr>
        <p:spPr>
          <a:xfrm rot="16200000">
            <a:off x="4379838" y="3877920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615140" y="3934193"/>
            <a:ext cx="691517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奖励值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2" name="十字箭头 11"/>
          <p:cNvSpPr/>
          <p:nvPr/>
        </p:nvSpPr>
        <p:spPr>
          <a:xfrm>
            <a:off x="6724691" y="3138299"/>
            <a:ext cx="932556" cy="882458"/>
          </a:xfrm>
          <a:prstGeom prst="quadArrow">
            <a:avLst/>
          </a:prstGeom>
          <a:solidFill>
            <a:srgbClr val="ADC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动作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032527" y="836681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角加速度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018560" y="845004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线加速度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04338" y="2554723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900" b="1">
                <a:solidFill>
                  <a:srgbClr val="C00000"/>
                </a:solidFill>
              </a:rPr>
              <a:t>信息整合</a:t>
            </a:r>
            <a:endParaRPr lang="zh-CN" sz="900" b="1">
              <a:solidFill>
                <a:srgbClr val="C00000"/>
              </a:solidFill>
            </a:endParaRPr>
          </a:p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误差修正</a:t>
            </a:r>
            <a:endParaRPr lang="zh-CN" altLang="en-US" sz="900" b="1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55595" y="1234443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b="1">
                <a:solidFill>
                  <a:srgbClr val="C00000"/>
                </a:solidFill>
              </a:rPr>
              <a:t>边界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  <a:endParaRPr lang="zh-CN" sz="1200" b="1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325" y="1585218"/>
            <a:ext cx="1050290" cy="1050290"/>
          </a:xfrm>
          <a:prstGeom prst="rect">
            <a:avLst/>
          </a:prstGeom>
        </p:spPr>
      </p:pic>
      <p:cxnSp>
        <p:nvCxnSpPr>
          <p:cNvPr id="21" name="连接符: 肘形 20"/>
          <p:cNvCxnSpPr>
            <a:stCxn id="13" idx="2"/>
            <a:endCxn id="5" idx="0"/>
          </p:cNvCxnSpPr>
          <p:nvPr/>
        </p:nvCxnSpPr>
        <p:spPr>
          <a:xfrm rot="5400000">
            <a:off x="3235371" y="2511921"/>
            <a:ext cx="493513" cy="740686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/>
          <p:cNvCxnSpPr>
            <a:stCxn id="4" idx="2"/>
            <a:endCxn id="5" idx="0"/>
          </p:cNvCxnSpPr>
          <p:nvPr/>
        </p:nvCxnSpPr>
        <p:spPr>
          <a:xfrm rot="16200000" flipH="1">
            <a:off x="2353969" y="2371205"/>
            <a:ext cx="619733" cy="895897"/>
          </a:xfrm>
          <a:prstGeom prst="bentConnector3">
            <a:avLst>
              <a:gd name="adj1" fmla="val 59443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712" y="1609076"/>
            <a:ext cx="1050290" cy="1014177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308164" y="1261100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速度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  <a:endParaRPr lang="zh-CN" sz="1200" b="1">
              <a:solidFill>
                <a:schemeClr val="tx1"/>
              </a:solidFill>
            </a:endParaRPr>
          </a:p>
        </p:txBody>
      </p:sp>
      <p:cxnSp>
        <p:nvCxnSpPr>
          <p:cNvPr id="39" name="连接符: 肘形 38"/>
          <p:cNvCxnSpPr>
            <a:stCxn id="46" idx="2"/>
            <a:endCxn id="33" idx="0"/>
          </p:cNvCxnSpPr>
          <p:nvPr/>
        </p:nvCxnSpPr>
        <p:spPr>
          <a:xfrm rot="16200000" flipH="1">
            <a:off x="6037201" y="586593"/>
            <a:ext cx="592943" cy="756070"/>
          </a:xfrm>
          <a:prstGeom prst="bentConnector3">
            <a:avLst>
              <a:gd name="adj1" fmla="val 63922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stCxn id="46" idx="2"/>
            <a:endCxn id="53" idx="0"/>
          </p:cNvCxnSpPr>
          <p:nvPr/>
        </p:nvCxnSpPr>
        <p:spPr>
          <a:xfrm rot="5400000">
            <a:off x="5312422" y="591974"/>
            <a:ext cx="567033" cy="719399"/>
          </a:xfrm>
          <a:prstGeom prst="bentConnector3">
            <a:avLst>
              <a:gd name="adj1" fmla="val 66798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/>
          <p:cNvCxnSpPr>
            <a:stCxn id="47" idx="2"/>
            <a:endCxn id="41" idx="0"/>
          </p:cNvCxnSpPr>
          <p:nvPr/>
        </p:nvCxnSpPr>
        <p:spPr>
          <a:xfrm rot="5400000">
            <a:off x="2324630" y="553180"/>
            <a:ext cx="543837" cy="753912"/>
          </a:xfrm>
          <a:prstGeom prst="bentConnector3">
            <a:avLst>
              <a:gd name="adj1" fmla="val 62106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/>
          <p:cNvCxnSpPr>
            <a:stCxn id="47" idx="2"/>
            <a:endCxn id="10" idx="0"/>
          </p:cNvCxnSpPr>
          <p:nvPr/>
        </p:nvCxnSpPr>
        <p:spPr>
          <a:xfrm rot="16200000" flipH="1">
            <a:off x="3128209" y="503513"/>
            <a:ext cx="576225" cy="885634"/>
          </a:xfrm>
          <a:prstGeom prst="bentConnector3">
            <a:avLst>
              <a:gd name="adj1" fmla="val 58887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>
            <a:off x="183931" y="146887"/>
            <a:ext cx="1212165" cy="583213"/>
          </a:xfrm>
          <a:prstGeom prst="roundRect">
            <a:avLst/>
          </a:prstGeom>
          <a:solidFill>
            <a:srgbClr val="72A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渲染之前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308059" y="4215093"/>
            <a:ext cx="1283049" cy="567593"/>
          </a:xfrm>
          <a:prstGeom prst="roundRect">
            <a:avLst/>
          </a:prstGeom>
          <a:solidFill>
            <a:srgbClr val="FE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逐片元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操作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614" y="1254843"/>
            <a:ext cx="908798" cy="899664"/>
          </a:xfrm>
          <a:prstGeom prst="rect">
            <a:avLst/>
          </a:prstGeom>
        </p:spPr>
      </p:pic>
      <p:sp>
        <p:nvSpPr>
          <p:cNvPr id="10" name="圆角矩形 49"/>
          <p:cNvSpPr/>
          <p:nvPr/>
        </p:nvSpPr>
        <p:spPr>
          <a:xfrm>
            <a:off x="183931" y="2154507"/>
            <a:ext cx="1091609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所有逻辑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4020958" y="1085647"/>
            <a:ext cx="5026109" cy="2145448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58323" y="562211"/>
            <a:ext cx="3731915" cy="3854696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290175" y="625599"/>
            <a:ext cx="1780958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rgbClr val="C00000"/>
                </a:solidFill>
              </a:rPr>
              <a:t>A</a:t>
            </a:r>
            <a:r>
              <a:rPr lang="en-US" altLang="zh-CN" sz="1100" b="1">
                <a:solidFill>
                  <a:schemeClr val="tx1"/>
                </a:solidFill>
              </a:rPr>
              <a:t>Sensor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圆角矩形 49"/>
          <p:cNvSpPr/>
          <p:nvPr/>
        </p:nvSpPr>
        <p:spPr>
          <a:xfrm>
            <a:off x="1128956" y="3467409"/>
            <a:ext cx="54952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继承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90175" y="1750049"/>
            <a:ext cx="1780958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A</a:t>
            </a:r>
            <a:r>
              <a:rPr lang="en-US" altLang="zh-CN" sz="1100" b="1">
                <a:solidFill>
                  <a:srgbClr val="C00000"/>
                </a:solidFill>
              </a:rPr>
              <a:t>SceneCapture</a:t>
            </a:r>
            <a:r>
              <a:rPr lang="en-US" altLang="zh-CN" sz="1100" b="1">
                <a:solidFill>
                  <a:schemeClr val="tx1"/>
                </a:solidFill>
              </a:rPr>
              <a:t>Sensor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/>
          <p:cNvCxnSpPr>
            <a:stCxn id="6" idx="0"/>
            <a:endCxn id="44" idx="2"/>
          </p:cNvCxnSpPr>
          <p:nvPr/>
        </p:nvCxnSpPr>
        <p:spPr>
          <a:xfrm flipV="1">
            <a:off x="1180654" y="1018304"/>
            <a:ext cx="0" cy="731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290175" y="2863630"/>
            <a:ext cx="1780958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A</a:t>
            </a:r>
            <a:r>
              <a:rPr lang="en-US" altLang="zh-CN" sz="1100" b="1">
                <a:solidFill>
                  <a:srgbClr val="C00000"/>
                </a:solidFill>
              </a:rPr>
              <a:t>Shader</a:t>
            </a:r>
            <a:r>
              <a:rPr lang="en-US" altLang="zh-CN" sz="1100" b="1">
                <a:solidFill>
                  <a:schemeClr val="tx1"/>
                </a:solidFill>
              </a:rPr>
              <a:t>BasedSensor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>
            <a:stCxn id="9" idx="0"/>
            <a:endCxn id="6" idx="2"/>
          </p:cNvCxnSpPr>
          <p:nvPr/>
        </p:nvCxnSpPr>
        <p:spPr>
          <a:xfrm flipV="1">
            <a:off x="1180654" y="2142754"/>
            <a:ext cx="0" cy="7208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290175" y="3943353"/>
            <a:ext cx="1780958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ASceneCapture</a:t>
            </a:r>
            <a:r>
              <a:rPr lang="en-US" altLang="zh-CN" sz="1100" b="1">
                <a:solidFill>
                  <a:srgbClr val="C00000"/>
                </a:solidFill>
              </a:rPr>
              <a:t>Camera</a:t>
            </a:r>
            <a:endParaRPr lang="zh-CN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12" name="直接箭头连接符 11"/>
          <p:cNvCxnSpPr>
            <a:stCxn id="13" idx="0"/>
            <a:endCxn id="9" idx="2"/>
          </p:cNvCxnSpPr>
          <p:nvPr/>
        </p:nvCxnSpPr>
        <p:spPr>
          <a:xfrm flipV="1">
            <a:off x="1180654" y="3256335"/>
            <a:ext cx="0" cy="6870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49"/>
          <p:cNvSpPr/>
          <p:nvPr/>
        </p:nvSpPr>
        <p:spPr>
          <a:xfrm>
            <a:off x="1159580" y="2387686"/>
            <a:ext cx="54952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继承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18" name="圆角矩形 49"/>
          <p:cNvSpPr/>
          <p:nvPr/>
        </p:nvSpPr>
        <p:spPr>
          <a:xfrm>
            <a:off x="1175736" y="1263236"/>
            <a:ext cx="54952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继承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26881" y="1750048"/>
            <a:ext cx="1130884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F</a:t>
            </a:r>
            <a:r>
              <a:rPr lang="en-US" altLang="zh-CN" sz="1100" b="1">
                <a:solidFill>
                  <a:srgbClr val="C00000"/>
                </a:solidFill>
              </a:rPr>
              <a:t>Pixel</a:t>
            </a:r>
            <a:r>
              <a:rPr lang="en-US" altLang="zh-CN" sz="1100" b="1">
                <a:solidFill>
                  <a:schemeClr val="tx1"/>
                </a:solidFill>
              </a:rPr>
              <a:t>Reader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19" idx="1"/>
            <a:endCxn id="6" idx="3"/>
          </p:cNvCxnSpPr>
          <p:nvPr/>
        </p:nvCxnSpPr>
        <p:spPr>
          <a:xfrm flipH="1">
            <a:off x="2071133" y="1946401"/>
            <a:ext cx="55574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49"/>
          <p:cNvSpPr/>
          <p:nvPr/>
        </p:nvSpPr>
        <p:spPr>
          <a:xfrm>
            <a:off x="2122503" y="1666808"/>
            <a:ext cx="54952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引用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475520" y="1274103"/>
            <a:ext cx="1960824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TextureRenderTarget2D.h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799216" y="1274103"/>
            <a:ext cx="2183230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rgbClr val="72AE46"/>
                </a:solidFill>
              </a:rPr>
              <a:t>U</a:t>
            </a:r>
            <a:r>
              <a:rPr lang="en-US" altLang="zh-CN" sz="1100" b="1">
                <a:solidFill>
                  <a:schemeClr val="tx1"/>
                </a:solidFill>
              </a:rPr>
              <a:t>TextureRenderTarget2D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475520" y="2296324"/>
            <a:ext cx="1960824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RHICommandList.h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799216" y="2296323"/>
            <a:ext cx="2183231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rgbClr val="72AE46"/>
                </a:solidFill>
              </a:rPr>
              <a:t>F</a:t>
            </a:r>
            <a:r>
              <a:rPr lang="en-US" altLang="zh-CN" sz="1100" b="1">
                <a:solidFill>
                  <a:schemeClr val="tx1"/>
                </a:solidFill>
              </a:rPr>
              <a:t>RHICommandListImmediate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21" name="直接箭头连接符 20"/>
          <p:cNvCxnSpPr>
            <a:stCxn id="24" idx="1"/>
            <a:endCxn id="23" idx="3"/>
          </p:cNvCxnSpPr>
          <p:nvPr/>
        </p:nvCxnSpPr>
        <p:spPr>
          <a:xfrm flipH="1">
            <a:off x="6436344" y="1470456"/>
            <a:ext cx="362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6" idx="1"/>
            <a:endCxn id="25" idx="3"/>
          </p:cNvCxnSpPr>
          <p:nvPr/>
        </p:nvCxnSpPr>
        <p:spPr>
          <a:xfrm flipH="1">
            <a:off x="6436344" y="2492676"/>
            <a:ext cx="36287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23" idx="1"/>
            <a:endCxn id="19" idx="3"/>
          </p:cNvCxnSpPr>
          <p:nvPr/>
        </p:nvCxnSpPr>
        <p:spPr>
          <a:xfrm rot="10800000" flipV="1">
            <a:off x="3757766" y="1470455"/>
            <a:ext cx="717755" cy="47594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25" idx="1"/>
            <a:endCxn id="19" idx="3"/>
          </p:cNvCxnSpPr>
          <p:nvPr/>
        </p:nvCxnSpPr>
        <p:spPr>
          <a:xfrm rot="10800000">
            <a:off x="3757766" y="1946401"/>
            <a:ext cx="717755" cy="54627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49"/>
          <p:cNvSpPr/>
          <p:nvPr/>
        </p:nvSpPr>
        <p:spPr>
          <a:xfrm>
            <a:off x="4106744" y="1817572"/>
            <a:ext cx="54952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引用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41" name="圆角矩形 49"/>
          <p:cNvSpPr/>
          <p:nvPr/>
        </p:nvSpPr>
        <p:spPr>
          <a:xfrm>
            <a:off x="5929230" y="2920186"/>
            <a:ext cx="95623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虚幻引擎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2" name="圆角矩形 49"/>
          <p:cNvSpPr/>
          <p:nvPr/>
        </p:nvSpPr>
        <p:spPr>
          <a:xfrm>
            <a:off x="2713810" y="3243573"/>
            <a:ext cx="75930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3" name="圆角矩形 49"/>
          <p:cNvSpPr/>
          <p:nvPr/>
        </p:nvSpPr>
        <p:spPr>
          <a:xfrm>
            <a:off x="1193509" y="994511"/>
            <a:ext cx="87762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Sensor.cpp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5" name="圆角矩形 49"/>
          <p:cNvSpPr/>
          <p:nvPr/>
        </p:nvSpPr>
        <p:spPr>
          <a:xfrm>
            <a:off x="178414" y="4434019"/>
            <a:ext cx="369173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Unreal/CarlaUE4/Plugins/Carla/Source/Carla/Sensor/*.cpp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7" name="圆角矩形 49"/>
          <p:cNvSpPr/>
          <p:nvPr/>
        </p:nvSpPr>
        <p:spPr>
          <a:xfrm>
            <a:off x="1045056" y="3690444"/>
            <a:ext cx="18259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SceneCaptureCamera.cpp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8" name="圆角矩形 49"/>
          <p:cNvSpPr/>
          <p:nvPr/>
        </p:nvSpPr>
        <p:spPr>
          <a:xfrm>
            <a:off x="1119340" y="2122717"/>
            <a:ext cx="18259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SceneCaptureSensor.cpp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9" name="圆角矩形 49"/>
          <p:cNvSpPr/>
          <p:nvPr/>
        </p:nvSpPr>
        <p:spPr>
          <a:xfrm>
            <a:off x="1054749" y="2603925"/>
            <a:ext cx="18259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ShaderBasedSensor.cpp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54" name="圆角矩形 49"/>
          <p:cNvSpPr/>
          <p:nvPr/>
        </p:nvSpPr>
        <p:spPr>
          <a:xfrm>
            <a:off x="6799216" y="1694285"/>
            <a:ext cx="212727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在渲染过程中生成纹理数据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8713" y="974549"/>
            <a:ext cx="4294208" cy="380468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86035" y="1387856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Python </a:t>
            </a:r>
            <a:r>
              <a:rPr lang="zh-CN" altLang="en-US" b="1">
                <a:solidFill>
                  <a:schemeClr val="tx1"/>
                </a:solidFill>
              </a:rPr>
              <a:t>脚本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2826050" y="1387856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6" name="直接箭头连接符 5"/>
          <p:cNvCxnSpPr>
            <a:stCxn id="2" idx="3"/>
            <a:endCxn id="50" idx="1"/>
          </p:cNvCxnSpPr>
          <p:nvPr/>
        </p:nvCxnSpPr>
        <p:spPr>
          <a:xfrm>
            <a:off x="1874999" y="1671434"/>
            <a:ext cx="95105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943327" y="1439467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导入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746146" y="23427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boost:python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751781" y="316457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客户端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2746146" y="3986374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rpc:client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03972" y="1458393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rpc:server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603971" y="2283259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服务端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5609009" y="3108125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CarlaUnreal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09009" y="3932991"/>
            <a:ext cx="1560653" cy="4916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UnrealEngine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07542" y="1075337"/>
            <a:ext cx="2292753" cy="37038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0" idx="2"/>
            <a:endCxn id="54" idx="0"/>
          </p:cNvCxnSpPr>
          <p:nvPr/>
        </p:nvCxnSpPr>
        <p:spPr>
          <a:xfrm>
            <a:off x="3520531" y="1955015"/>
            <a:ext cx="594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4" idx="2"/>
            <a:endCxn id="56" idx="0"/>
          </p:cNvCxnSpPr>
          <p:nvPr/>
        </p:nvCxnSpPr>
        <p:spPr>
          <a:xfrm>
            <a:off x="3526473" y="2776817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6" idx="2"/>
            <a:endCxn id="58" idx="0"/>
          </p:cNvCxnSpPr>
          <p:nvPr/>
        </p:nvCxnSpPr>
        <p:spPr>
          <a:xfrm flipH="1">
            <a:off x="3526473" y="3598619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60" idx="2"/>
            <a:endCxn id="62" idx="0"/>
          </p:cNvCxnSpPr>
          <p:nvPr/>
        </p:nvCxnSpPr>
        <p:spPr>
          <a:xfrm flipH="1">
            <a:off x="6384298" y="1892440"/>
            <a:ext cx="1" cy="39081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62" idx="2"/>
            <a:endCxn id="64" idx="0"/>
          </p:cNvCxnSpPr>
          <p:nvPr/>
        </p:nvCxnSpPr>
        <p:spPr>
          <a:xfrm>
            <a:off x="6384298" y="2717306"/>
            <a:ext cx="5038" cy="39081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64" idx="2"/>
            <a:endCxn id="66" idx="0"/>
          </p:cNvCxnSpPr>
          <p:nvPr/>
        </p:nvCxnSpPr>
        <p:spPr>
          <a:xfrm>
            <a:off x="6389336" y="3542172"/>
            <a:ext cx="0" cy="39081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912123" y="854300"/>
            <a:ext cx="219919" cy="2430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8420772" y="896183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Python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44" idx="6"/>
            <a:endCxn id="78" idx="1"/>
          </p:cNvCxnSpPr>
          <p:nvPr/>
        </p:nvCxnSpPr>
        <p:spPr>
          <a:xfrm flipV="1">
            <a:off x="8132040" y="974549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7912123" y="1193669"/>
            <a:ext cx="219919" cy="243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420772" y="1235552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C++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88" name="直接箭头连接符 87"/>
          <p:cNvCxnSpPr>
            <a:stCxn id="86" idx="6"/>
            <a:endCxn id="87" idx="1"/>
          </p:cNvCxnSpPr>
          <p:nvPr/>
        </p:nvCxnSpPr>
        <p:spPr>
          <a:xfrm flipV="1">
            <a:off x="8132040" y="1313918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34208" y="2238593"/>
            <a:ext cx="2036444" cy="532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PythonAPI/carla/source/</a:t>
            </a:r>
            <a:endParaRPr lang="en-US" altLang="zh-CN" sz="12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libcarla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/*.cpp: </a:t>
            </a:r>
            <a:endParaRPr lang="en-US" altLang="zh-CN" sz="12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.def(</a:t>
            </a: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方法名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, C++</a:t>
            </a: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方法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参数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47439" y="1078329"/>
            <a:ext cx="3357221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PythonAPI/carla/source/</a:t>
            </a:r>
            <a:r>
              <a:rPr lang="en-US" altLang="zh-CN" sz="1200" b="1">
                <a:solidFill>
                  <a:schemeClr val="tx1"/>
                </a:solidFill>
              </a:rPr>
              <a:t>carla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/command.py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61054" y="2261316"/>
            <a:ext cx="1430702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Unreal/CarlaUE4/Plugins/Carla/Source/Carla/Game/CarlaEngine.cpp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32522" y="3125839"/>
            <a:ext cx="1601701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Unreal/CarlaUnreal/Plugins/Carla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89776" y="3940222"/>
            <a:ext cx="1173257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CarlaUnreal/UnrealEngine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2101" y="3162630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>
                <a:solidFill>
                  <a:schemeClr val="tx1"/>
                </a:solidFill>
              </a:rPr>
              <a:t>client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Google Shape;92;g80294dfa11_0_4"/>
          <p:cNvSpPr txBox="1"/>
          <p:nvPr/>
        </p:nvSpPr>
        <p:spPr>
          <a:xfrm>
            <a:off x="3684979" y="426444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程序调用流程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3225" y="4050568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>
                <a:solidFill>
                  <a:schemeClr val="tx1"/>
                </a:solidFill>
              </a:rPr>
              <a:t>rpc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293839" y="4844522"/>
            <a:ext cx="2423956" cy="25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以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show_debug_telemetry</a:t>
            </a: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举例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肘形连接符 24"/>
          <p:cNvCxnSpPr>
            <a:stCxn id="58" idx="3"/>
            <a:endCxn id="60" idx="0"/>
          </p:cNvCxnSpPr>
          <p:nvPr/>
        </p:nvCxnSpPr>
        <p:spPr>
          <a:xfrm flipV="1">
            <a:off x="4306799" y="1458393"/>
            <a:ext cx="2077500" cy="2745005"/>
          </a:xfrm>
          <a:prstGeom prst="bentConnector4">
            <a:avLst>
              <a:gd name="adj1" fmla="val 31220"/>
              <a:gd name="adj2" fmla="val 10832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607820" y="1075055"/>
            <a:ext cx="3045460" cy="347091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3627755" y="2853690"/>
            <a:ext cx="510540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fork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801391" y="1464565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sym typeface="+mn-ea"/>
              </a:rPr>
              <a:t>OpenHUTB/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hutb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807026" y="2286367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OpenHUTB/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2801391" y="3108169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carla-simulator/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03972" y="1458393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sym typeface="+mn-ea"/>
              </a:rPr>
              <a:t>OpenHUTB/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sym typeface="+mn-ea"/>
              </a:rPr>
              <a:t>engine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603971" y="2283259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OpenHUTB/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UnrealEngine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5609009" y="3108125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CarlaUnreal/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UnrealEngine/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09009" y="3932991"/>
            <a:ext cx="1560653" cy="4916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EpicGames/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UnrealEngine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07635" y="1075055"/>
            <a:ext cx="3181350" cy="347091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>
            <a:stCxn id="66" idx="0"/>
            <a:endCxn id="64" idx="2"/>
          </p:cNvCxnSpPr>
          <p:nvPr/>
        </p:nvCxnSpPr>
        <p:spPr>
          <a:xfrm flipV="1">
            <a:off x="6389336" y="3542807"/>
            <a:ext cx="0" cy="390525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671955" y="1414145"/>
            <a:ext cx="1074420" cy="532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hutb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309485" y="2311400"/>
            <a:ext cx="1005840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OpenHUTB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18705" y="3126105"/>
            <a:ext cx="689610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carla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360285" y="3940810"/>
            <a:ext cx="904240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4.26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734185" y="2352675"/>
            <a:ext cx="950595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ue4-dev</a:t>
            </a:r>
            <a:endParaRPr lang="en-US" altLang="zh-CN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Google Shape;92;g80294dfa11_0_4"/>
          <p:cNvSpPr txBox="1"/>
          <p:nvPr/>
        </p:nvSpPr>
        <p:spPr>
          <a:xfrm>
            <a:off x="4058994" y="56931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/>
            <a:r>
              <a:rPr lang="zh-CN" altLang="en-US" sz="24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仓库继承关系</a:t>
            </a:r>
            <a:endParaRPr lang="zh-CN" altLang="en-US" sz="2400" b="1">
              <a:solidFill>
                <a:srgbClr val="39373D"/>
              </a:solidFill>
              <a:latin typeface="Muli"/>
              <a:ea typeface="宋体" panose="02010600030101010101" pitchFamily="2" charset="-122"/>
              <a:cs typeface="Muli"/>
              <a:sym typeface="Muli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786255" y="3149600"/>
            <a:ext cx="868045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ue4-dev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4710" y="1492885"/>
            <a:ext cx="1059815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hutb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/>
          <p:cNvCxnSpPr>
            <a:stCxn id="64" idx="0"/>
            <a:endCxn id="62" idx="2"/>
          </p:cNvCxnSpPr>
          <p:nvPr/>
        </p:nvCxnSpPr>
        <p:spPr>
          <a:xfrm flipH="1" flipV="1">
            <a:off x="6384256" y="2717942"/>
            <a:ext cx="5080" cy="390525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62" idx="0"/>
            <a:endCxn id="60" idx="2"/>
          </p:cNvCxnSpPr>
          <p:nvPr/>
        </p:nvCxnSpPr>
        <p:spPr>
          <a:xfrm flipV="1">
            <a:off x="6384256" y="1893077"/>
            <a:ext cx="0" cy="390525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58" idx="0"/>
            <a:endCxn id="56" idx="2"/>
          </p:cNvCxnSpPr>
          <p:nvPr/>
        </p:nvCxnSpPr>
        <p:spPr>
          <a:xfrm flipV="1">
            <a:off x="3582001" y="2721117"/>
            <a:ext cx="5715" cy="38735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6" idx="0"/>
            <a:endCxn id="54" idx="2"/>
          </p:cNvCxnSpPr>
          <p:nvPr/>
        </p:nvCxnSpPr>
        <p:spPr>
          <a:xfrm flipH="1" flipV="1">
            <a:off x="3582001" y="1898792"/>
            <a:ext cx="5715" cy="387985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461760" y="3702050"/>
            <a:ext cx="510540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fork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30010" y="2834640"/>
            <a:ext cx="510540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fork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30010" y="2009140"/>
            <a:ext cx="87185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checkout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27755" y="2033905"/>
            <a:ext cx="854710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checkout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34185" y="1103630"/>
            <a:ext cx="950595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分支名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06420" y="1108710"/>
            <a:ext cx="1066800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组织</a:t>
            </a:r>
            <a:r>
              <a:rPr lang="en-US" altLang="zh-CN" sz="1200" b="1">
                <a:solidFill>
                  <a:schemeClr val="tx1"/>
                </a:solidFill>
              </a:rPr>
              <a:t>/</a:t>
            </a:r>
            <a:r>
              <a:rPr lang="zh-CN" altLang="en-US" sz="1200" b="1">
                <a:solidFill>
                  <a:schemeClr val="tx1"/>
                </a:solidFill>
              </a:rPr>
              <a:t>仓库名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59320" y="1151890"/>
            <a:ext cx="950595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分支名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29935" y="1108710"/>
            <a:ext cx="1066800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组织</a:t>
            </a:r>
            <a:r>
              <a:rPr lang="en-US" altLang="zh-CN" sz="1200" b="1">
                <a:solidFill>
                  <a:schemeClr val="tx1"/>
                </a:solidFill>
              </a:rPr>
              <a:t>/</a:t>
            </a:r>
            <a:r>
              <a:rPr lang="zh-CN" altLang="en-US" sz="1200" b="1">
                <a:solidFill>
                  <a:schemeClr val="tx1"/>
                </a:solidFill>
              </a:rPr>
              <a:t>仓库名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62480" y="3946525"/>
            <a:ext cx="1649095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rgbClr val="2B93F0"/>
                </a:solidFill>
              </a:rPr>
              <a:t>代理模拟器</a:t>
            </a:r>
            <a:endParaRPr lang="zh-CN" altLang="en-US" sz="1800" b="1">
              <a:solidFill>
                <a:srgbClr val="2B93F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3228348" y="2942315"/>
            <a:ext cx="684464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9.</a:t>
            </a:r>
            <a:r>
              <a:rPr lang="zh-CN" altLang="en-US" sz="800" b="1">
                <a:solidFill>
                  <a:schemeClr val="tx1"/>
                </a:solidFill>
              </a:rPr>
              <a:t>反序列化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885644" y="3583625"/>
            <a:ext cx="721929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8.</a:t>
            </a:r>
            <a:r>
              <a:rPr lang="zh-CN" altLang="en-US" sz="800" b="1">
                <a:solidFill>
                  <a:schemeClr val="tx1"/>
                </a:solidFill>
              </a:rPr>
              <a:t>返回消息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578932" y="1934368"/>
            <a:ext cx="653448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5.</a:t>
            </a:r>
            <a:r>
              <a:rPr lang="zh-CN" altLang="en-US" sz="800" b="1">
                <a:solidFill>
                  <a:schemeClr val="tx1"/>
                </a:solidFill>
              </a:rPr>
              <a:t>调用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ctr"/>
            <a:r>
              <a:rPr lang="zh-CN" altLang="en-US" sz="800" b="1">
                <a:solidFill>
                  <a:schemeClr val="tx1"/>
                </a:solidFill>
              </a:rPr>
              <a:t>本地服务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536314" y="2931402"/>
            <a:ext cx="738684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4.</a:t>
            </a:r>
            <a:r>
              <a:rPr lang="zh-CN" altLang="en-US" sz="800" b="1">
                <a:solidFill>
                  <a:schemeClr val="tx1"/>
                </a:solidFill>
              </a:rPr>
              <a:t>反序列化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872567" y="3184594"/>
            <a:ext cx="721929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3.</a:t>
            </a:r>
            <a:r>
              <a:rPr lang="zh-CN" altLang="en-US" sz="800" b="1">
                <a:solidFill>
                  <a:schemeClr val="tx1"/>
                </a:solidFill>
              </a:rPr>
              <a:t>发送消息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027522" y="2908894"/>
            <a:ext cx="587876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2.</a:t>
            </a:r>
            <a:r>
              <a:rPr lang="zh-CN" altLang="en-US" sz="800" b="1">
                <a:solidFill>
                  <a:schemeClr val="tx1"/>
                </a:solidFill>
              </a:rPr>
              <a:t>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978865" y="3849543"/>
            <a:ext cx="509328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TCP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4265" y="843282"/>
            <a:ext cx="2235222" cy="32537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Google Shape;92;g80294dfa11_0_4"/>
          <p:cNvSpPr txBox="1"/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 algn="ctr"/>
            <a:r>
              <a:rPr lang="en-US" altLang="zh-CN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RPC</a:t>
            </a:r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设计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157872" y="1253245"/>
            <a:ext cx="1560653" cy="5441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客户端函数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157871" y="2262189"/>
            <a:ext cx="1560653" cy="4859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客户端 </a:t>
            </a:r>
            <a:r>
              <a:rPr lang="en-US" altLang="zh-CN" b="1">
                <a:solidFill>
                  <a:schemeClr val="tx1"/>
                </a:solidFill>
              </a:rPr>
              <a:t>stub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157872" y="3264764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sockets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497571" y="843282"/>
            <a:ext cx="2151322" cy="32537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4727422" y="1253245"/>
            <a:ext cx="1560653" cy="5441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服务端函数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727421" y="2262189"/>
            <a:ext cx="1560653" cy="4859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服务端 </a:t>
            </a:r>
            <a:r>
              <a:rPr lang="en-US" altLang="zh-CN" b="1">
                <a:solidFill>
                  <a:schemeClr val="tx1"/>
                </a:solidFill>
              </a:rPr>
              <a:t>stub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(skeleton)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727422" y="3264764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sockets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81471" y="4277045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客户端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151021" y="4277045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服务端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581469" y="1797390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581469" y="2748101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725667" y="3374592"/>
            <a:ext cx="9859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183192" y="2748101"/>
            <a:ext cx="4762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168905" y="1797390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864470" y="1797390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864470" y="2748101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3728050" y="3545683"/>
            <a:ext cx="985905" cy="2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V="1">
            <a:off x="3232298" y="2748101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3232298" y="1797389"/>
            <a:ext cx="0" cy="4481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1763074" y="1918157"/>
            <a:ext cx="789586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1.</a:t>
            </a:r>
            <a:r>
              <a:rPr lang="zh-CN" altLang="en-US" sz="800" b="1">
                <a:solidFill>
                  <a:schemeClr val="tx1"/>
                </a:solidFill>
              </a:rPr>
              <a:t>客户端调用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903716" y="1943088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6.</a:t>
            </a:r>
            <a:r>
              <a:rPr lang="zh-CN" altLang="en-US" sz="800" b="1">
                <a:solidFill>
                  <a:schemeClr val="tx1"/>
                </a:solidFill>
              </a:rPr>
              <a:t>返回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ctr"/>
            <a:r>
              <a:rPr lang="zh-CN" altLang="en-US" sz="800" b="1">
                <a:solidFill>
                  <a:schemeClr val="tx1"/>
                </a:solidFill>
              </a:rPr>
              <a:t>处理结果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873577" y="2928064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7.</a:t>
            </a:r>
            <a:r>
              <a:rPr lang="zh-CN" altLang="en-US" sz="800" b="1">
                <a:solidFill>
                  <a:schemeClr val="tx1"/>
                </a:solidFill>
              </a:rPr>
              <a:t>将结果序列化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255031" y="1947851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6.</a:t>
            </a:r>
            <a:r>
              <a:rPr lang="zh-CN" altLang="en-US" sz="800" b="1">
                <a:solidFill>
                  <a:schemeClr val="tx1"/>
                </a:solidFill>
              </a:rPr>
              <a:t>返回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ctr"/>
            <a:r>
              <a:rPr lang="zh-CN" altLang="en-US" sz="800" b="1">
                <a:solidFill>
                  <a:schemeClr val="tx1"/>
                </a:solidFill>
              </a:rPr>
              <a:t>调用结果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36314" y="952548"/>
            <a:ext cx="1999493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rpc::server;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69994" y="948278"/>
            <a:ext cx="1999493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rpc::client;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2719023" y="901312"/>
            <a:ext cx="4490206" cy="2195354"/>
          </a:xfrm>
          <a:prstGeom prst="roundRect">
            <a:avLst>
              <a:gd name="adj" fmla="val 89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750491" y="2888979"/>
            <a:ext cx="1475407" cy="417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Windows.mk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872778" y="2236437"/>
            <a:ext cx="1230830" cy="3816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Makefile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01181" y="4605192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Util/BuildTools/*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4" idx="2"/>
            <a:endCxn id="62" idx="0"/>
          </p:cNvCxnSpPr>
          <p:nvPr/>
        </p:nvCxnSpPr>
        <p:spPr>
          <a:xfrm>
            <a:off x="1488193" y="2618094"/>
            <a:ext cx="0" cy="270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2732133" y="3777467"/>
            <a:ext cx="2015165" cy="3642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BuildUE4Plugins.bat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209183" y="3213456"/>
            <a:ext cx="10610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Setup.bat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17" idx="0"/>
            <a:endCxn id="18" idx="2"/>
          </p:cNvCxnSpPr>
          <p:nvPr/>
        </p:nvCxnSpPr>
        <p:spPr>
          <a:xfrm flipH="1" flipV="1">
            <a:off x="3739715" y="3567885"/>
            <a:ext cx="1" cy="209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2837120" y="2618095"/>
            <a:ext cx="180515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Build</a:t>
            </a:r>
            <a:r>
              <a:rPr lang="en-US" altLang="zh-CN" b="1">
                <a:solidFill>
                  <a:srgbClr val="C00000"/>
                </a:solidFill>
              </a:rPr>
              <a:t>LibCarla</a:t>
            </a:r>
            <a:r>
              <a:rPr lang="en-US" altLang="zh-CN" b="1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901179" y="1817227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Build</a:t>
            </a:r>
            <a:r>
              <a:rPr lang="en-US" altLang="zh-CN" b="1">
                <a:solidFill>
                  <a:srgbClr val="C00000"/>
                </a:solidFill>
              </a:rPr>
              <a:t>PythonAPI</a:t>
            </a:r>
            <a:r>
              <a:rPr lang="en-US" altLang="zh-CN" b="1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29" idx="0"/>
            <a:endCxn id="30" idx="2"/>
          </p:cNvCxnSpPr>
          <p:nvPr/>
        </p:nvCxnSpPr>
        <p:spPr>
          <a:xfrm flipV="1">
            <a:off x="3739695" y="2171658"/>
            <a:ext cx="122402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0"/>
            <a:endCxn id="29" idx="2"/>
          </p:cNvCxnSpPr>
          <p:nvPr/>
        </p:nvCxnSpPr>
        <p:spPr>
          <a:xfrm flipH="1" flipV="1">
            <a:off x="3739695" y="2972524"/>
            <a:ext cx="18" cy="2409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4925894" y="2618094"/>
            <a:ext cx="194869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Build</a:t>
            </a:r>
            <a:r>
              <a:rPr lang="en-US" altLang="zh-CN" b="1">
                <a:solidFill>
                  <a:srgbClr val="C00000"/>
                </a:solidFill>
              </a:rPr>
              <a:t>OSM2ODR</a:t>
            </a:r>
            <a:r>
              <a:rPr lang="en-US" altLang="zh-CN" b="1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>
            <a:stCxn id="37" idx="0"/>
            <a:endCxn id="30" idx="2"/>
          </p:cNvCxnSpPr>
          <p:nvPr/>
        </p:nvCxnSpPr>
        <p:spPr>
          <a:xfrm flipH="1" flipV="1">
            <a:off x="3862099" y="2171656"/>
            <a:ext cx="2038145" cy="446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5092926" y="1801797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Build</a:t>
            </a:r>
            <a:r>
              <a:rPr lang="en-US" altLang="zh-CN" b="1">
                <a:solidFill>
                  <a:srgbClr val="C00000"/>
                </a:solidFill>
              </a:rPr>
              <a:t>CarlaUE4</a:t>
            </a:r>
            <a:r>
              <a:rPr lang="en-US" altLang="zh-CN" b="1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401475" y="1200991"/>
            <a:ext cx="12759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C00000"/>
                </a:solidFill>
              </a:rPr>
              <a:t>Package</a:t>
            </a:r>
            <a:r>
              <a:rPr lang="en-US" altLang="zh-CN" b="1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33" name="肘形连接符 32"/>
          <p:cNvCxnSpPr>
            <a:stCxn id="62" idx="2"/>
            <a:endCxn id="17" idx="2"/>
          </p:cNvCxnSpPr>
          <p:nvPr/>
        </p:nvCxnSpPr>
        <p:spPr>
          <a:xfrm rot="16200000" flipH="1">
            <a:off x="2196276" y="2598255"/>
            <a:ext cx="835359" cy="2251521"/>
          </a:xfrm>
          <a:prstGeom prst="bentConnector3">
            <a:avLst>
              <a:gd name="adj1" fmla="val 12736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739694" y="2171657"/>
            <a:ext cx="2314150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7" idx="0"/>
            <a:endCxn id="41" idx="2"/>
          </p:cNvCxnSpPr>
          <p:nvPr/>
        </p:nvCxnSpPr>
        <p:spPr>
          <a:xfrm flipV="1">
            <a:off x="5900242" y="2156226"/>
            <a:ext cx="153602" cy="461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0" idx="0"/>
            <a:endCxn id="47" idx="2"/>
          </p:cNvCxnSpPr>
          <p:nvPr/>
        </p:nvCxnSpPr>
        <p:spPr>
          <a:xfrm flipV="1">
            <a:off x="3862097" y="1555422"/>
            <a:ext cx="1177358" cy="261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1" idx="0"/>
            <a:endCxn id="47" idx="2"/>
          </p:cNvCxnSpPr>
          <p:nvPr/>
        </p:nvCxnSpPr>
        <p:spPr>
          <a:xfrm flipH="1" flipV="1">
            <a:off x="5039457" y="1555422"/>
            <a:ext cx="1014389" cy="246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20707" y="1517005"/>
            <a:ext cx="130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launch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51185" y="1523465"/>
            <a:ext cx="195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PythonAPI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06587" y="2310317"/>
            <a:ext cx="1432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LibCarla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26290" y="2333784"/>
            <a:ext cx="139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osm2odr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258483" y="3227089"/>
            <a:ext cx="1149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setup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42273" y="3794505"/>
            <a:ext cx="223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downloadplugin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54140" y="2229718"/>
            <a:ext cx="698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server</a:t>
            </a:r>
            <a:endParaRPr lang="zh-CN" altLang="en-US" sz="1000"/>
          </a:p>
        </p:txBody>
      </p:sp>
      <p:sp>
        <p:nvSpPr>
          <p:cNvPr id="36" name="文本框 35"/>
          <p:cNvSpPr txBox="1"/>
          <p:nvPr/>
        </p:nvSpPr>
        <p:spPr>
          <a:xfrm>
            <a:off x="3666091" y="2246693"/>
            <a:ext cx="698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client</a:t>
            </a:r>
            <a:endParaRPr lang="zh-CN" altLang="en-US" sz="1000"/>
          </a:p>
        </p:txBody>
      </p:sp>
      <p:sp>
        <p:nvSpPr>
          <p:cNvPr id="38" name="Google Shape;92;g80294dfa11_0_4"/>
          <p:cNvSpPr txBox="1"/>
          <p:nvPr/>
        </p:nvSpPr>
        <p:spPr>
          <a:xfrm>
            <a:off x="3518284" y="286296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 algn="ctr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构建流程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41379" y="1192974"/>
            <a:ext cx="1393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package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772716" y="1803764"/>
            <a:ext cx="1475407" cy="417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Linux.mk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895003" y="1151222"/>
            <a:ext cx="1230830" cy="3816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Makefile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3" name="直接箭头连接符 2"/>
          <p:cNvCxnSpPr>
            <a:stCxn id="64" idx="2"/>
            <a:endCxn id="62" idx="0"/>
          </p:cNvCxnSpPr>
          <p:nvPr/>
        </p:nvCxnSpPr>
        <p:spPr>
          <a:xfrm>
            <a:off x="1509783" y="1532879"/>
            <a:ext cx="635" cy="271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970350" y="2871817"/>
            <a:ext cx="1080135" cy="3644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Check.sh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8" name="Google Shape;92;g80294dfa11_0_4"/>
          <p:cNvSpPr txBox="1"/>
          <p:nvPr/>
        </p:nvSpPr>
        <p:spPr>
          <a:xfrm>
            <a:off x="3518284" y="286296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 algn="ctr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测试流程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062" y="2246342"/>
            <a:ext cx="1232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endParaRPr lang="en-US" altLang="zh-CN"/>
          </a:p>
          <a:p>
            <a:pPr algn="ctr"/>
            <a:r>
              <a:rPr lang="en-US" altLang="zh-CN">
                <a:solidFill>
                  <a:srgbClr val="C00000"/>
                </a:solidFill>
              </a:rPr>
              <a:t>smoke_tests</a:t>
            </a:r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7" name="直接箭头连接符 6"/>
          <p:cNvCxnSpPr>
            <a:stCxn id="62" idx="2"/>
            <a:endCxn id="17" idx="0"/>
          </p:cNvCxnSpPr>
          <p:nvPr/>
        </p:nvCxnSpPr>
        <p:spPr>
          <a:xfrm>
            <a:off x="1510420" y="2221120"/>
            <a:ext cx="0" cy="6508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051175" y="1584325"/>
            <a:ext cx="218186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</a:rPr>
              <a:t>下载测试所需的文件</a:t>
            </a:r>
            <a:endParaRPr lang="en-US" altLang="zh-CN">
              <a:ea typeface="宋体" panose="02010600030101010101" pitchFamily="2" charset="-122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</a:rPr>
              <a:t>LibCarla </a:t>
            </a:r>
            <a:r>
              <a:rPr lang="zh-CN" altLang="en-US">
                <a:ea typeface="宋体" panose="02010600030101010101" pitchFamily="2" charset="-122"/>
              </a:rPr>
              <a:t>测试</a:t>
            </a:r>
            <a:endParaRPr lang="en-US" altLang="zh-CN">
              <a:ea typeface="宋体" panose="02010600030101010101" pitchFamily="2" charset="-122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</a:rPr>
              <a:t>Python API </a:t>
            </a:r>
            <a:r>
              <a:rPr lang="zh-CN" altLang="en-US">
                <a:ea typeface="宋体" panose="02010600030101010101" pitchFamily="2" charset="-122"/>
              </a:rPr>
              <a:t>单元测试</a:t>
            </a:r>
            <a:endParaRPr lang="zh-CN" altLang="en-US">
              <a:ea typeface="宋体" panose="02010600030101010101" pitchFamily="2" charset="-122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</a:rPr>
              <a:t>冒烟测试</a:t>
            </a:r>
            <a:endParaRPr lang="zh-CN" altLang="en-US"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4630644" y="1705122"/>
            <a:ext cx="1475407" cy="47372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配置车轮、车辆</a:t>
            </a:r>
            <a:r>
              <a:rPr lang="zh-CN" altLang="en-US" b="1">
                <a:solidFill>
                  <a:srgbClr val="C00000"/>
                </a:solidFill>
              </a:rPr>
              <a:t>蓝图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944852" y="2318230"/>
            <a:ext cx="1230830" cy="47372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配置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</a:rPr>
              <a:t>动画蓝图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695851" y="1715712"/>
            <a:ext cx="1330190" cy="4525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添加车辆到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</a:rPr>
              <a:t>蓝图库</a:t>
            </a:r>
            <a:r>
              <a:rPr lang="zh-CN" altLang="en-US" b="1">
                <a:solidFill>
                  <a:schemeClr val="tx1"/>
                </a:solidFill>
              </a:rPr>
              <a:t>并测试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8" name="Google Shape;92;g80294dfa11_0_4"/>
          <p:cNvSpPr txBox="1"/>
          <p:nvPr/>
        </p:nvSpPr>
        <p:spPr>
          <a:xfrm>
            <a:off x="2920531" y="435038"/>
            <a:ext cx="2326768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 algn="ctr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导入并配置车辆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6950" y="2278092"/>
            <a:ext cx="1382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Content/Carla/</a:t>
            </a:r>
            <a:endParaRPr lang="en-US" altLang="zh-CN" sz="1000"/>
          </a:p>
          <a:p>
            <a:pPr algn="ctr"/>
            <a:r>
              <a:rPr lang="en-US" altLang="zh-CN" sz="1000">
                <a:solidFill>
                  <a:srgbClr val="72AE46"/>
                </a:solidFill>
              </a:rPr>
              <a:t>Static</a:t>
            </a:r>
            <a:r>
              <a:rPr lang="en-US" altLang="zh-CN" sz="1000"/>
              <a:t>/Car/BYD</a:t>
            </a:r>
            <a:endParaRPr lang="en-US" altLang="zh-CN" sz="1000"/>
          </a:p>
          <a:p>
            <a:pPr algn="ctr"/>
            <a:r>
              <a:rPr lang="en-US" altLang="zh-CN" sz="1000"/>
              <a:t>BYD_</a:t>
            </a:r>
            <a:r>
              <a:rPr lang="en-US" altLang="zh-CN" sz="1000">
                <a:solidFill>
                  <a:srgbClr val="C00000"/>
                </a:solidFill>
              </a:rPr>
              <a:t>AnimBlueprint</a:t>
            </a:r>
            <a:endParaRPr lang="en-US" altLang="zh-CN" sz="1000">
              <a:solidFill>
                <a:srgbClr val="C00000"/>
              </a:solidFill>
            </a:endParaRPr>
          </a:p>
        </p:txBody>
      </p:sp>
      <p:cxnSp>
        <p:nvCxnSpPr>
          <p:cNvPr id="6" name="直接箭头连接符 5"/>
          <p:cNvCxnSpPr>
            <a:stCxn id="62" idx="3"/>
            <a:endCxn id="17" idx="1"/>
          </p:cNvCxnSpPr>
          <p:nvPr/>
        </p:nvCxnSpPr>
        <p:spPr>
          <a:xfrm>
            <a:off x="6106051" y="1941983"/>
            <a:ext cx="5898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1935974" y="1225561"/>
            <a:ext cx="1230830" cy="47372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创建并导入</a:t>
            </a:r>
            <a:r>
              <a:rPr lang="zh-CN" altLang="en-US" b="1">
                <a:solidFill>
                  <a:srgbClr val="C00000"/>
                </a:solidFill>
              </a:rPr>
              <a:t>骨骼网格体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1778" y="1160641"/>
            <a:ext cx="1213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Content/Carla/</a:t>
            </a:r>
            <a:endParaRPr lang="en-US" altLang="zh-CN" sz="1000"/>
          </a:p>
          <a:p>
            <a:pPr algn="ctr"/>
            <a:r>
              <a:rPr lang="en-US" altLang="zh-CN" sz="1000">
                <a:solidFill>
                  <a:srgbClr val="72AE46"/>
                </a:solidFill>
              </a:rPr>
              <a:t>Static</a:t>
            </a:r>
            <a:r>
              <a:rPr lang="en-US" altLang="zh-CN" sz="1000"/>
              <a:t>/Car/BYD</a:t>
            </a:r>
            <a:endParaRPr lang="en-US" altLang="zh-CN" sz="1000"/>
          </a:p>
          <a:p>
            <a:pPr algn="ctr"/>
            <a:r>
              <a:rPr lang="en-US" altLang="zh-CN" sz="1000">
                <a:solidFill>
                  <a:srgbClr val="C00000"/>
                </a:solidFill>
              </a:rPr>
              <a:t>SM_</a:t>
            </a:r>
            <a:r>
              <a:rPr lang="en-US" altLang="zh-CN" sz="1000"/>
              <a:t>BYDseal_v2</a:t>
            </a:r>
            <a:endParaRPr lang="en-US" altLang="zh-CN" sz="1000"/>
          </a:p>
        </p:txBody>
      </p:sp>
      <p:sp>
        <p:nvSpPr>
          <p:cNvPr id="21" name="文本框 20"/>
          <p:cNvSpPr txBox="1"/>
          <p:nvPr/>
        </p:nvSpPr>
        <p:spPr>
          <a:xfrm>
            <a:off x="4493006" y="2237954"/>
            <a:ext cx="1613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Content/Carla/</a:t>
            </a:r>
            <a:endParaRPr lang="en-US" altLang="zh-CN" sz="1000"/>
          </a:p>
          <a:p>
            <a:pPr algn="ctr"/>
            <a:r>
              <a:rPr lang="en-US" altLang="zh-CN" sz="1000">
                <a:solidFill>
                  <a:srgbClr val="72AE46"/>
                </a:solidFill>
              </a:rPr>
              <a:t>Blueprints</a:t>
            </a:r>
            <a:r>
              <a:rPr lang="en-US" altLang="zh-CN" sz="1000"/>
              <a:t>/Vehicles/BYD/</a:t>
            </a:r>
            <a:endParaRPr lang="en-US" altLang="zh-CN" sz="1000"/>
          </a:p>
          <a:p>
            <a:pPr algn="ctr"/>
            <a:r>
              <a:rPr lang="en-US" altLang="zh-CN" sz="1000">
                <a:solidFill>
                  <a:srgbClr val="C00000"/>
                </a:solidFill>
              </a:rPr>
              <a:t>BP</a:t>
            </a:r>
            <a:r>
              <a:rPr lang="en-US" altLang="zh-CN" sz="1000"/>
              <a:t>_BYDseal</a:t>
            </a:r>
            <a:endParaRPr lang="en-US" altLang="zh-CN" sz="100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00774" y="2239134"/>
            <a:ext cx="1382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Content/Carla/</a:t>
            </a:r>
            <a:endParaRPr lang="en-US" altLang="zh-CN" sz="1000"/>
          </a:p>
          <a:p>
            <a:pPr algn="ctr"/>
            <a:r>
              <a:rPr lang="en-US" altLang="zh-CN" sz="1000">
                <a:solidFill>
                  <a:srgbClr val="72AE46"/>
                </a:solidFill>
              </a:rPr>
              <a:t>Blueprints</a:t>
            </a:r>
            <a:r>
              <a:rPr lang="en-US" altLang="zh-CN" sz="1000"/>
              <a:t>/Vehicles/</a:t>
            </a:r>
            <a:endParaRPr lang="en-US" altLang="zh-CN" sz="1000"/>
          </a:p>
          <a:p>
            <a:pPr algn="ctr"/>
            <a:r>
              <a:rPr lang="en-US" altLang="zh-CN" sz="1000">
                <a:solidFill>
                  <a:srgbClr val="C00000"/>
                </a:solidFill>
              </a:rPr>
              <a:t>VehicleFactory</a:t>
            </a:r>
            <a:endParaRPr lang="en-US" altLang="zh-CN" sz="1000">
              <a:solidFill>
                <a:srgbClr val="C00000"/>
              </a:solidFill>
            </a:endParaRPr>
          </a:p>
        </p:txBody>
      </p:sp>
      <p:cxnSp>
        <p:nvCxnSpPr>
          <p:cNvPr id="26" name="肘形连接符 25"/>
          <p:cNvCxnSpPr>
            <a:stCxn id="64" idx="3"/>
            <a:endCxn id="62" idx="1"/>
          </p:cNvCxnSpPr>
          <p:nvPr/>
        </p:nvCxnSpPr>
        <p:spPr>
          <a:xfrm flipV="1">
            <a:off x="3175682" y="1941983"/>
            <a:ext cx="1454962" cy="61310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8" idx="3"/>
            <a:endCxn id="62" idx="1"/>
          </p:cNvCxnSpPr>
          <p:nvPr/>
        </p:nvCxnSpPr>
        <p:spPr>
          <a:xfrm>
            <a:off x="3166804" y="1462422"/>
            <a:ext cx="1463840" cy="47956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256556" y="1714639"/>
            <a:ext cx="456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1-3</a:t>
            </a:r>
            <a:endParaRPr lang="en-US" altLang="zh-CN" sz="1000"/>
          </a:p>
        </p:txBody>
      </p:sp>
      <p:sp>
        <p:nvSpPr>
          <p:cNvPr id="35" name="文本框 34"/>
          <p:cNvSpPr txBox="1"/>
          <p:nvPr/>
        </p:nvSpPr>
        <p:spPr>
          <a:xfrm>
            <a:off x="2239168" y="2832090"/>
            <a:ext cx="456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4-5</a:t>
            </a:r>
            <a:endParaRPr lang="en-US" altLang="zh-CN" sz="1000"/>
          </a:p>
        </p:txBody>
      </p:sp>
      <p:sp>
        <p:nvSpPr>
          <p:cNvPr id="36" name="文本框 35"/>
          <p:cNvSpPr txBox="1"/>
          <p:nvPr/>
        </p:nvSpPr>
        <p:spPr>
          <a:xfrm>
            <a:off x="5103690" y="2785429"/>
            <a:ext cx="456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6-8</a:t>
            </a:r>
            <a:endParaRPr lang="en-US" altLang="zh-CN" sz="1000"/>
          </a:p>
        </p:txBody>
      </p:sp>
      <p:sp>
        <p:nvSpPr>
          <p:cNvPr id="37" name="文本框 36"/>
          <p:cNvSpPr txBox="1"/>
          <p:nvPr/>
        </p:nvSpPr>
        <p:spPr>
          <a:xfrm>
            <a:off x="6981723" y="2785428"/>
            <a:ext cx="456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9-10</a:t>
            </a:r>
            <a:endParaRPr lang="en-US" altLang="zh-CN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037820" y="2506456"/>
            <a:ext cx="4843285" cy="6523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195757" y="101864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交通管理器介绍</a:t>
            </a:r>
            <a:endParaRPr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4976" y="1013100"/>
            <a:ext cx="5072495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代理的生命周期和状态管理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977" y="2376055"/>
            <a:ext cx="277092" cy="11776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车辆注册表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30743" y="1584105"/>
            <a:ext cx="1586346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模拟状态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0020" y="1013101"/>
            <a:ext cx="630339" cy="25405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52474" y="2159693"/>
            <a:ext cx="554177" cy="135081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命令数组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3719" y="4072880"/>
            <a:ext cx="1228947" cy="3862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内存地图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70044" y="4076011"/>
            <a:ext cx="1340427" cy="38620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PID </a:t>
            </a:r>
            <a:r>
              <a:rPr lang="zh-CN" altLang="en-US" b="1">
                <a:solidFill>
                  <a:schemeClr val="tx1"/>
                </a:solidFill>
              </a:rPr>
              <a:t>控制器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52587" y="3426216"/>
            <a:ext cx="2896471" cy="386208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路径缓存和车辆轨迹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27003" y="2660073"/>
            <a:ext cx="699658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定位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97493" y="2660074"/>
            <a:ext cx="716976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碰撞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80340" y="2660073"/>
            <a:ext cx="793173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交通灯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22449" y="2660073"/>
            <a:ext cx="1034724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运动规划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endCxn id="9" idx="0"/>
          </p:cNvCxnSpPr>
          <p:nvPr/>
        </p:nvCxnSpPr>
        <p:spPr>
          <a:xfrm>
            <a:off x="613523" y="1399310"/>
            <a:ext cx="0" cy="976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748110" y="1399310"/>
            <a:ext cx="2" cy="184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246875" y="1399313"/>
            <a:ext cx="2" cy="1847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241308" y="1399308"/>
            <a:ext cx="4331" cy="1107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590061" y="1970313"/>
            <a:ext cx="5201" cy="536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 flipV="1">
            <a:off x="1592001" y="2104192"/>
            <a:ext cx="2989887" cy="391362"/>
          </a:xfrm>
          <a:prstGeom prst="bentConnector3">
            <a:avLst>
              <a:gd name="adj1" fmla="val 999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/>
          <p:nvPr/>
        </p:nvCxnSpPr>
        <p:spPr>
          <a:xfrm>
            <a:off x="1241308" y="2227157"/>
            <a:ext cx="3005567" cy="287820"/>
          </a:xfrm>
          <a:prstGeom prst="bentConnector3">
            <a:avLst>
              <a:gd name="adj1" fmla="val 1000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238375" y="2227157"/>
            <a:ext cx="4788" cy="279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531533" y="2104192"/>
            <a:ext cx="2576" cy="402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222625" y="2227157"/>
            <a:ext cx="4211" cy="279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3469284" y="2104192"/>
            <a:ext cx="6936" cy="402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0" idx="3"/>
            <a:endCxn id="12" idx="1"/>
          </p:cNvCxnSpPr>
          <p:nvPr/>
        </p:nvCxnSpPr>
        <p:spPr>
          <a:xfrm>
            <a:off x="5881105" y="2832646"/>
            <a:ext cx="271369" cy="24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2" idx="3"/>
          </p:cNvCxnSpPr>
          <p:nvPr/>
        </p:nvCxnSpPr>
        <p:spPr>
          <a:xfrm flipV="1">
            <a:off x="6706651" y="2832646"/>
            <a:ext cx="274116" cy="24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4577654" y="3158838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4750836" y="3158838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H="1">
            <a:off x="1577975" y="3158836"/>
            <a:ext cx="3636" cy="2558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1725356" y="3158841"/>
            <a:ext cx="5191" cy="250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2413000" y="3158839"/>
            <a:ext cx="3346" cy="2507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3330743" y="3158839"/>
            <a:ext cx="0" cy="2507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4165600" y="3160427"/>
            <a:ext cx="3345" cy="2507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1182419" y="3158835"/>
            <a:ext cx="0" cy="893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3" idx="3"/>
          </p:cNvCxnSpPr>
          <p:nvPr/>
        </p:nvCxnSpPr>
        <p:spPr>
          <a:xfrm flipH="1" flipV="1">
            <a:off x="5547471" y="1206204"/>
            <a:ext cx="1452550" cy="2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20" idx="1"/>
          </p:cNvCxnSpPr>
          <p:nvPr/>
        </p:nvCxnSpPr>
        <p:spPr>
          <a:xfrm>
            <a:off x="752069" y="2832646"/>
            <a:ext cx="28575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135090" y="3753691"/>
            <a:ext cx="614801" cy="23730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328184" y="4110568"/>
            <a:ext cx="421707" cy="18434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01562" y="2506454"/>
            <a:ext cx="67107" cy="6500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611338" y="4414478"/>
            <a:ext cx="97508" cy="1977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817855" y="3793979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控制循环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817855" y="4138176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阶段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817855" y="4429120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同步墙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127800" y="2660073"/>
            <a:ext cx="623454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车灯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accent3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3352</Words>
  <Application>WPS 演示</Application>
  <PresentationFormat>全屏显示(16:9)</PresentationFormat>
  <Paragraphs>971</Paragraphs>
  <Slides>21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2" baseType="lpstr">
      <vt:lpstr>Arial</vt:lpstr>
      <vt:lpstr>宋体</vt:lpstr>
      <vt:lpstr>Wingdings</vt:lpstr>
      <vt:lpstr>Arial</vt:lpstr>
      <vt:lpstr>Economica</vt:lpstr>
      <vt:lpstr>Open Sans</vt:lpstr>
      <vt:lpstr>Muli Regular</vt:lpstr>
      <vt:lpstr>微软雅黑</vt:lpstr>
      <vt:lpstr>Calibri</vt:lpstr>
      <vt:lpstr>Times New Roman</vt:lpstr>
      <vt:lpstr>等线</vt:lpstr>
      <vt:lpstr>Calibri</vt:lpstr>
      <vt:lpstr>仿宋_GB2312</vt:lpstr>
      <vt:lpstr>仿宋</vt:lpstr>
      <vt:lpstr>Muli</vt:lpstr>
      <vt:lpstr>Wingdings</vt:lpstr>
      <vt:lpstr>Arial Unicode MS</vt:lpstr>
      <vt:lpstr>Times New Roman</vt:lpstr>
      <vt:lpstr>Wingdings 2</vt:lpstr>
      <vt:lpstr>Luxe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交通管理器介绍</vt:lpstr>
      <vt:lpstr>HUTB和  NuRec 之间的关系</vt:lpstr>
      <vt:lpstr>车辆模型</vt:lpstr>
      <vt:lpstr>悬架位置计算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王海东</cp:lastModifiedBy>
  <cp:revision>1121</cp:revision>
  <dcterms:created xsi:type="dcterms:W3CDTF">2020-04-29T14:54:00Z</dcterms:created>
  <dcterms:modified xsi:type="dcterms:W3CDTF">2025-08-29T02:46:55Z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52001D24D9B141B2A1B5955D7D21ACC2</vt:lpwstr>
  </property>
  <property fmtid="{D5CDD505-2E9C-101B-9397-08002B2CF9AE}" pid="3" name="KSOProductBuildVer">
    <vt:lpwstr>2052-12.1.0.20305</vt:lpwstr>
  </property>
</Properties>
</file>